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35.xml" ContentType="application/vnd.openxmlformats-officedocument.presentationml.tags+xml"/>
  <Override PartName="/ppt/notesSlides/notesSlide1.xml" ContentType="application/vnd.openxmlformats-officedocument.presentationml.notesSlide+xml"/>
  <Override PartName="/ppt/tags/tag36.xml" ContentType="application/vnd.openxmlformats-officedocument.presentationml.tags+xml"/>
  <Override PartName="/ppt/notesSlides/notesSlide2.xml" ContentType="application/vnd.openxmlformats-officedocument.presentationml.notesSlide+xml"/>
  <Override PartName="/ppt/tags/tag3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821" r:id="rId5"/>
    <p:sldMasterId id="2147483794" r:id="rId6"/>
  </p:sldMasterIdLst>
  <p:notesMasterIdLst>
    <p:notesMasterId r:id="rId18"/>
  </p:notesMasterIdLst>
  <p:handoutMasterIdLst>
    <p:handoutMasterId r:id="rId19"/>
  </p:handoutMasterIdLst>
  <p:sldIdLst>
    <p:sldId id="371" r:id="rId7"/>
    <p:sldId id="378" r:id="rId8"/>
    <p:sldId id="377" r:id="rId9"/>
    <p:sldId id="379" r:id="rId10"/>
    <p:sldId id="380" r:id="rId11"/>
    <p:sldId id="354" r:id="rId12"/>
    <p:sldId id="373" r:id="rId13"/>
    <p:sldId id="375" r:id="rId14"/>
    <p:sldId id="381" r:id="rId15"/>
    <p:sldId id="383" r:id="rId16"/>
    <p:sldId id="382" r:id="rId17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5EF988-B375-A970-595B-41DD708C005D}" v="3" dt="2023-05-03T12:11:25.391"/>
    <p1510:client id="{2DBFCA31-0F0D-FB6E-ECB6-9F70BA092336}" v="3" dt="2023-05-03T11:56:59.974"/>
    <p1510:client id="{6513F024-1637-DB3A-6F2E-48F2590A192D}" v="14" dt="2023-05-03T12:05:35.855"/>
    <p1510:client id="{710DD408-AA17-8871-BBF9-1149F6056FCE}" v="192" dt="2023-05-03T11:53:12.295"/>
    <p1510:client id="{98A65634-1714-A031-461B-7C0F6C036546}" v="3" dt="2023-05-03T11:57:45.281"/>
    <p1510:client id="{F11CBABB-48FF-0D74-2F16-1CA60EC2831D}" v="13" dt="2023-05-04T08:21:07.521"/>
  </p1510:revLst>
</p1510:revInfo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C5DC5B-BF83-D0F8-F17D-E458477D6A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A5C446-58AD-F05A-78BC-F13AD7A39D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E7CBA-E269-484E-BC88-4EF08BDBC0FE}" type="datetimeFigureOut">
              <a:rPr lang="en-GB" smtClean="0"/>
              <a:t>05/05/2023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BAEC85-53EE-AA3F-A105-CB67500BDB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DCF5B-A081-B9F4-9E5F-FDA0297F20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F402-05D6-4C19-804E-80C8EBA9A7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692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50A8971-52B8-4C5A-99D8-986A596F2912}" type="datetimeFigureOut">
              <a:rPr lang="en-GB" smtClean="0"/>
              <a:pPr/>
              <a:t>05/05/2023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26B53C8-14E4-49A7-A1A5-3BF810B81E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0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k.com/en-gb/products/our-product-area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k.com/en-gb/products/our-product-area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k.com/en-gb/products/our-product-areas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Our product areas | GSK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11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Our product areas | GSK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46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Our product areas | GSK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96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17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9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1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9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sv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6" Type="http://schemas.openxmlformats.org/officeDocument/2006/relationships/image" Target="../media/image15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sv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2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sv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3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892896-0027-443A-D01E-0CE282B3A5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9136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892896-0027-443A-D01E-0CE282B3A5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ADD59A9-81EE-0DF4-BF97-645E59790906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12192000" cy="3382710"/>
          </a:xfrm>
          <a:custGeom>
            <a:avLst/>
            <a:gdLst>
              <a:gd name="connsiteX0" fmla="*/ 0 w 12192000"/>
              <a:gd name="connsiteY0" fmla="*/ 0 h 3382710"/>
              <a:gd name="connsiteX1" fmla="*/ 12192000 w 12192000"/>
              <a:gd name="connsiteY1" fmla="*/ 0 h 3382710"/>
              <a:gd name="connsiteX2" fmla="*/ 12192000 w 12192000"/>
              <a:gd name="connsiteY2" fmla="*/ 2525484 h 3382710"/>
              <a:gd name="connsiteX3" fmla="*/ 10930890 w 12192000"/>
              <a:gd name="connsiteY3" fmla="*/ 2525484 h 3382710"/>
              <a:gd name="connsiteX4" fmla="*/ 8755659 w 12192000"/>
              <a:gd name="connsiteY4" fmla="*/ 2525484 h 3382710"/>
              <a:gd name="connsiteX5" fmla="*/ 7004114 w 12192000"/>
              <a:gd name="connsiteY5" fmla="*/ 2525484 h 3382710"/>
              <a:gd name="connsiteX6" fmla="*/ 6113526 w 12192000"/>
              <a:gd name="connsiteY6" fmla="*/ 3366922 h 3382710"/>
              <a:gd name="connsiteX7" fmla="*/ 6078476 w 12192000"/>
              <a:gd name="connsiteY7" fmla="*/ 3366922 h 3382710"/>
              <a:gd name="connsiteX8" fmla="*/ 5187887 w 12192000"/>
              <a:gd name="connsiteY8" fmla="*/ 2525484 h 3382710"/>
              <a:gd name="connsiteX9" fmla="*/ 3436341 w 12192000"/>
              <a:gd name="connsiteY9" fmla="*/ 2525484 h 3382710"/>
              <a:gd name="connsiteX10" fmla="*/ 1261112 w 12192000"/>
              <a:gd name="connsiteY10" fmla="*/ 2525484 h 3382710"/>
              <a:gd name="connsiteX11" fmla="*/ 0 w 12192000"/>
              <a:gd name="connsiteY11" fmla="*/ 2525484 h 338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382710">
                <a:moveTo>
                  <a:pt x="0" y="0"/>
                </a:moveTo>
                <a:lnTo>
                  <a:pt x="12192000" y="0"/>
                </a:lnTo>
                <a:lnTo>
                  <a:pt x="12192000" y="2525484"/>
                </a:lnTo>
                <a:lnTo>
                  <a:pt x="10930890" y="2525484"/>
                </a:lnTo>
                <a:lnTo>
                  <a:pt x="8755659" y="2525484"/>
                </a:lnTo>
                <a:lnTo>
                  <a:pt x="7004114" y="2525484"/>
                </a:lnTo>
                <a:cubicBezTo>
                  <a:pt x="6541294" y="2525484"/>
                  <a:pt x="6260783" y="2827046"/>
                  <a:pt x="6113526" y="3366922"/>
                </a:cubicBezTo>
                <a:cubicBezTo>
                  <a:pt x="6106478" y="3387973"/>
                  <a:pt x="6085525" y="3387973"/>
                  <a:pt x="6078476" y="3366922"/>
                </a:cubicBezTo>
                <a:cubicBezTo>
                  <a:pt x="5931221" y="2827046"/>
                  <a:pt x="5650707" y="2525484"/>
                  <a:pt x="5187887" y="2525484"/>
                </a:cubicBezTo>
                <a:lnTo>
                  <a:pt x="3436341" y="2525484"/>
                </a:lnTo>
                <a:lnTo>
                  <a:pt x="1261112" y="2525484"/>
                </a:lnTo>
                <a:lnTo>
                  <a:pt x="0" y="2525484"/>
                </a:lnTo>
                <a:close/>
              </a:path>
            </a:pathLst>
          </a:cu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20700" y="3940216"/>
            <a:ext cx="11150600" cy="5480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enter presentation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0700" y="4502943"/>
            <a:ext cx="11150600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subtitle / presenter 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1E81C-A3CE-333A-79BA-25D8F93FB564}"/>
              </a:ext>
            </a:extLst>
          </p:cNvPr>
          <p:cNvSpPr/>
          <p:nvPr userDrawn="1"/>
        </p:nvSpPr>
        <p:spPr bwMode="auto">
          <a:xfrm>
            <a:off x="11039475" y="6058694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1FA932-514A-C951-F952-F8A43667EAE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4470" y="6137672"/>
            <a:ext cx="159543" cy="15954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04D693C-2F89-1D26-FDEF-3BF8AB9EE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40DDF016-D509-BED0-161C-B51B4CFCB42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152BBA-B0F3-390F-177B-A659A0DA6D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125" y="1303338"/>
            <a:ext cx="3652838" cy="4477804"/>
          </a:xfrm>
          <a:prstGeom prst="roundRect">
            <a:avLst>
              <a:gd name="adj" fmla="val 4585"/>
            </a:avLst>
          </a:pr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content ONLY. </a:t>
            </a:r>
            <a:br>
              <a:rPr lang="en-US"/>
            </a:br>
            <a:r>
              <a:rPr lang="en-US"/>
              <a:t>If text content appears outside of the grey placeholder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65125" y="5791943"/>
            <a:ext cx="3652837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1A55F3-CAC9-450A-8B8C-0D032608240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9AF67FF-E09E-42E7-8CF4-0C88178FECBB}" type="datetime4">
              <a:rPr lang="en-GB" smtClean="0"/>
              <a:t>05 May 2023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6F4AF4-B7CB-44A2-A774-A5EE13FDE7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90446-B95A-4BA4-8B97-68649C262B1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74" y="5791943"/>
            <a:ext cx="7554913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43D66-CBAC-8A3C-D941-445E2D7EFC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70374" y="1303338"/>
            <a:ext cx="7554913" cy="4478337"/>
          </a:xfrm>
        </p:spPr>
        <p:txBody>
          <a:bodyPr lIns="252000" tIns="234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40724D-5874-C573-BE68-E74D3056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DC75F0-FC33-50C5-4836-14CADF87FA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D293B4-51DD-6A15-3268-DC88E0FC951D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7107491-B576-4FBA-DF55-410D54CA7B16}"/>
              </a:ext>
            </a:extLst>
          </p:cNvPr>
          <p:cNvSpPr/>
          <p:nvPr userDrawn="1"/>
        </p:nvSpPr>
        <p:spPr>
          <a:xfrm>
            <a:off x="4017963" y="1820564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32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A35D6C9-1CA0-9878-3F7C-4F790C689C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3000" y="1303338"/>
            <a:ext cx="5602288" cy="4488605"/>
          </a:xfrm>
          <a:prstGeom prst="roundRect">
            <a:avLst>
              <a:gd name="adj" fmla="val 4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0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appears outside of grey placeholder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637B329-27DE-51CE-F4B6-EB1199B217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5125" y="1303338"/>
            <a:ext cx="5601600" cy="4488605"/>
          </a:xfrm>
          <a:prstGeom prst="roundRect">
            <a:avLst>
              <a:gd name="adj" fmla="val 39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0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appears outside of grey placeholder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1943"/>
            <a:ext cx="5607050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216325" y="5792438"/>
            <a:ext cx="56089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E3DBB-00A9-4F08-A07C-9ED9733E007D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37A7E-4BE8-4B01-BC5B-6FE33BA2DB0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87596A-DFCB-4141-B4D9-E8297363009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D8B1503-3382-4C3A-A672-A88D048E0DA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32525" y="1454538"/>
            <a:ext cx="5266800" cy="781200"/>
          </a:xfrm>
          <a:prstGeom prst="rect">
            <a:avLst/>
          </a:prstGeom>
        </p:spPr>
        <p:txBody>
          <a:bodyPr wrap="square"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enter</a:t>
            </a:r>
            <a:br>
              <a:rPr lang="en-GB"/>
            </a:br>
            <a:r>
              <a:rPr lang="en-GB"/>
              <a:t>subheading text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CC1C57B-5831-4901-8605-655DBB075B2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391644" y="1454538"/>
            <a:ext cx="5265000" cy="781200"/>
          </a:xfrm>
          <a:prstGeom prst="rect">
            <a:avLst/>
          </a:prstGeom>
        </p:spPr>
        <p:txBody>
          <a:bodyPr wrap="square"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enter</a:t>
            </a:r>
            <a:br>
              <a:rPr lang="en-GB"/>
            </a:br>
            <a:r>
              <a:rPr lang="en-GB"/>
              <a:t>subheading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8AF01B-B7EE-69F0-3113-1E07C2D5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10D87C1-85C7-40B7-3EF5-0997E04A30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0DBE383-AB10-CC3B-D342-10443E02C93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3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, Title and Subtitle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106790" y="1303338"/>
            <a:ext cx="7978421" cy="4487862"/>
          </a:xfrm>
          <a:prstGeom prst="roundRect">
            <a:avLst>
              <a:gd name="adj" fmla="val 38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08000" tIns="1008000">
            <a:noAutofit/>
          </a:bodyPr>
          <a:lstStyle>
            <a:lvl1pPr marL="0" indent="0" algn="ctr"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on the film icon to insert video]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92204-289D-4897-A24D-92B4E89E41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E42D3BA-5EF1-4DB6-ACB2-E19A79A4A64E}" type="datetime4">
              <a:rPr lang="en-GB" smtClean="0"/>
              <a:t>05 May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A5764-43D8-49B1-8CCF-1E44D258B4F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A25ACE-65A6-48E3-AD24-12A240BC4B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9DC526-9754-7DE6-EAC5-B9EB6B6E3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9C0347F-097D-6010-8D87-88D141F8B2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123D2E9-B2C7-255F-E578-0BCEF8C8B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180677-148E-F381-0168-9327D51EF5C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Widescreen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344A2-1C9C-FB10-07A8-CED6CF0274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42888" y="242888"/>
            <a:ext cx="11352439" cy="6384013"/>
          </a:xfrm>
          <a:prstGeom prst="roundRect">
            <a:avLst>
              <a:gd name="adj" fmla="val 27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08000" tIns="108000" bIns="1224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on the film icon to insert video]</a:t>
            </a:r>
          </a:p>
        </p:txBody>
      </p:sp>
    </p:spTree>
    <p:extLst>
      <p:ext uri="{BB962C8B-B14F-4D97-AF65-F5344CB8AC3E}">
        <p14:creationId xmlns:p14="http://schemas.microsoft.com/office/powerpoint/2010/main" val="25993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172451" y="1303338"/>
            <a:ext cx="3652838" cy="4787862"/>
          </a:xfrm>
          <a:prstGeom prst="roundRect">
            <a:avLst>
              <a:gd name="adj" fmla="val 47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80000" tIns="576000" bIns="72000" anchor="ctr">
            <a:noAutofit/>
          </a:bodyPr>
          <a:lstStyle>
            <a:lvl1pPr marL="0" indent="0" algn="ctr">
              <a:buNone/>
              <a:defRPr sz="20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[The image can then be scaled within the frame by using the ‘Crop’ feature in the ‘Picture Format’ tab of the ribbon.</a:t>
            </a:r>
            <a:r>
              <a:rPr lang="en-US"/>
              <a:t> Right click on image to add/edit alt text</a:t>
            </a:r>
            <a:r>
              <a:rPr lang="en-GB"/>
              <a:t>]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4101"/>
            <a:ext cx="7554913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2400"/>
            <a:ext cx="7555231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5B623F-E1ED-BC6F-EAB9-2F7C7BB5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5B934E4-D94D-494D-8E16-6927D2105C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4C03FD5-9F96-2D56-07D6-C43A8485D860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16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10E2EBD-4DBA-A411-89A3-C363C68F93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96079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10E2EBD-4DBA-A411-89A3-C363C68F93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489062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9163369-E20E-4F1F-9100-6DD4DDB346C3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219C323-6E00-D14B-433A-AFFED48030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7"/>
            <a:ext cx="7554913" cy="4788000"/>
          </a:xfrm>
          <a:custGeom>
            <a:avLst/>
            <a:gdLst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26638 w 7554913"/>
              <a:gd name="connsiteY8" fmla="*/ 1402309 h 4788000"/>
              <a:gd name="connsiteX9" fmla="*/ 807326 w 7554913"/>
              <a:gd name="connsiteY9" fmla="*/ 937371 h 4788000"/>
              <a:gd name="connsiteX10" fmla="*/ 850924 w 7554913"/>
              <a:gd name="connsiteY10" fmla="*/ 893772 h 4788000"/>
              <a:gd name="connsiteX11" fmla="*/ 850924 w 7554913"/>
              <a:gd name="connsiteY11" fmla="*/ 639447 h 4788000"/>
              <a:gd name="connsiteX12" fmla="*/ 1360669 w 7554913"/>
              <a:gd name="connsiteY12" fmla="*/ 12872 h 4788000"/>
              <a:gd name="connsiteX13" fmla="*/ 1482160 w 7554913"/>
              <a:gd name="connsiteY13" fmla="*/ 815 h 4788000"/>
              <a:gd name="connsiteX14" fmla="*/ 1697038 w 7554913"/>
              <a:gd name="connsiteY14" fmla="*/ 815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5527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5527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5527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54913" h="4788000">
                <a:moveTo>
                  <a:pt x="1697038" y="0"/>
                </a:moveTo>
                <a:lnTo>
                  <a:pt x="7378379" y="0"/>
                </a:lnTo>
                <a:cubicBezTo>
                  <a:pt x="7475876" y="0"/>
                  <a:pt x="7554913" y="79037"/>
                  <a:pt x="7554913" y="176534"/>
                </a:cubicBezTo>
                <a:lnTo>
                  <a:pt x="7554913" y="4611466"/>
                </a:lnTo>
                <a:cubicBezTo>
                  <a:pt x="7554913" y="4708963"/>
                  <a:pt x="7475876" y="4788000"/>
                  <a:pt x="7378379" y="4788000"/>
                </a:cubicBezTo>
                <a:lnTo>
                  <a:pt x="176534" y="4788000"/>
                </a:lnTo>
                <a:cubicBezTo>
                  <a:pt x="79037" y="4788000"/>
                  <a:pt x="0" y="4708963"/>
                  <a:pt x="0" y="4611466"/>
                </a:cubicBezTo>
                <a:lnTo>
                  <a:pt x="0" y="1552711"/>
                </a:lnTo>
                <a:cubicBezTo>
                  <a:pt x="8759" y="1063964"/>
                  <a:pt x="590287" y="923198"/>
                  <a:pt x="807326" y="937371"/>
                </a:cubicBezTo>
                <a:cubicBezTo>
                  <a:pt x="836392" y="937371"/>
                  <a:pt x="850924" y="915573"/>
                  <a:pt x="850924" y="893772"/>
                </a:cubicBezTo>
                <a:lnTo>
                  <a:pt x="850924" y="639447"/>
                </a:lnTo>
                <a:cubicBezTo>
                  <a:pt x="850924" y="327898"/>
                  <a:pt x="1067897" y="71983"/>
                  <a:pt x="1360669" y="12872"/>
                </a:cubicBezTo>
                <a:lnTo>
                  <a:pt x="1482160" y="815"/>
                </a:lnTo>
                <a:lnTo>
                  <a:pt x="1697038" y="815"/>
                </a:lnTo>
                <a:lnTo>
                  <a:pt x="169703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72000" tIns="216000" rIns="72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B84926-EEA3-D13A-C1FB-3FEC18A7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1464933-1F00-DED1-00C8-C81A38AE38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DCCF40-1773-437E-7AB4-DDD201CB4D42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489062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B729584D-3365-47B8-9AC0-24723AB0A2D0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8DB8D52-5A42-AF02-A231-C38CC50C6F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7"/>
            <a:ext cx="7554913" cy="4787900"/>
          </a:xfrm>
          <a:custGeom>
            <a:avLst/>
            <a:gdLst>
              <a:gd name="connsiteX0" fmla="*/ 176482 w 7554913"/>
              <a:gd name="connsiteY0" fmla="*/ 0 h 4787900"/>
              <a:gd name="connsiteX1" fmla="*/ 7378431 w 7554913"/>
              <a:gd name="connsiteY1" fmla="*/ 0 h 4787900"/>
              <a:gd name="connsiteX2" fmla="*/ 7554913 w 7554913"/>
              <a:gd name="connsiteY2" fmla="*/ 176482 h 4787900"/>
              <a:gd name="connsiteX3" fmla="*/ 7554913 w 7554913"/>
              <a:gd name="connsiteY3" fmla="*/ 4611418 h 4787900"/>
              <a:gd name="connsiteX4" fmla="*/ 7378431 w 7554913"/>
              <a:gd name="connsiteY4" fmla="*/ 4787900 h 4787900"/>
              <a:gd name="connsiteX5" fmla="*/ 176482 w 7554913"/>
              <a:gd name="connsiteY5" fmla="*/ 4787900 h 4787900"/>
              <a:gd name="connsiteX6" fmla="*/ 0 w 7554913"/>
              <a:gd name="connsiteY6" fmla="*/ 4611418 h 4787900"/>
              <a:gd name="connsiteX7" fmla="*/ 0 w 7554913"/>
              <a:gd name="connsiteY7" fmla="*/ 2799479 h 4787900"/>
              <a:gd name="connsiteX8" fmla="*/ 3012 w 7554913"/>
              <a:gd name="connsiteY8" fmla="*/ 2763995 h 4787900"/>
              <a:gd name="connsiteX9" fmla="*/ 415133 w 7554913"/>
              <a:gd name="connsiteY9" fmla="*/ 2402680 h 4787900"/>
              <a:gd name="connsiteX10" fmla="*/ 415133 w 7554913"/>
              <a:gd name="connsiteY10" fmla="*/ 2385217 h 4787900"/>
              <a:gd name="connsiteX11" fmla="*/ 3012 w 7554913"/>
              <a:gd name="connsiteY11" fmla="*/ 2023907 h 4787900"/>
              <a:gd name="connsiteX12" fmla="*/ 0 w 7554913"/>
              <a:gd name="connsiteY12" fmla="*/ 1988423 h 4787900"/>
              <a:gd name="connsiteX13" fmla="*/ 0 w 7554913"/>
              <a:gd name="connsiteY13" fmla="*/ 176482 h 4787900"/>
              <a:gd name="connsiteX14" fmla="*/ 176482 w 7554913"/>
              <a:gd name="connsiteY14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54913" h="4787900">
                <a:moveTo>
                  <a:pt x="176482" y="0"/>
                </a:moveTo>
                <a:lnTo>
                  <a:pt x="7378431" y="0"/>
                </a:lnTo>
                <a:cubicBezTo>
                  <a:pt x="7475899" y="0"/>
                  <a:pt x="7554913" y="79014"/>
                  <a:pt x="7554913" y="176482"/>
                </a:cubicBezTo>
                <a:lnTo>
                  <a:pt x="7554913" y="4611418"/>
                </a:lnTo>
                <a:cubicBezTo>
                  <a:pt x="7554913" y="4708886"/>
                  <a:pt x="7475899" y="4787900"/>
                  <a:pt x="7378431" y="4787900"/>
                </a:cubicBezTo>
                <a:lnTo>
                  <a:pt x="176482" y="4787900"/>
                </a:lnTo>
                <a:cubicBezTo>
                  <a:pt x="79014" y="4787900"/>
                  <a:pt x="0" y="4708886"/>
                  <a:pt x="0" y="4611418"/>
                </a:cubicBezTo>
                <a:lnTo>
                  <a:pt x="0" y="2799479"/>
                </a:lnTo>
                <a:lnTo>
                  <a:pt x="3012" y="2763995"/>
                </a:lnTo>
                <a:cubicBezTo>
                  <a:pt x="35433" y="2581833"/>
                  <a:pt x="179824" y="2466853"/>
                  <a:pt x="415133" y="2402680"/>
                </a:cubicBezTo>
                <a:cubicBezTo>
                  <a:pt x="425612" y="2399188"/>
                  <a:pt x="425612" y="2388709"/>
                  <a:pt x="415133" y="2385217"/>
                </a:cubicBezTo>
                <a:cubicBezTo>
                  <a:pt x="179824" y="2321043"/>
                  <a:pt x="35433" y="2206068"/>
                  <a:pt x="3012" y="2023907"/>
                </a:cubicBezTo>
                <a:lnTo>
                  <a:pt x="0" y="1988423"/>
                </a:lnTo>
                <a:lnTo>
                  <a:pt x="0" y="176482"/>
                </a:lnTo>
                <a:cubicBezTo>
                  <a:pt x="0" y="79014"/>
                  <a:pt x="79014" y="0"/>
                  <a:pt x="1764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72000" tIns="216000" rIns="72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744E32-9E6E-5A11-A7A0-D8AFCFED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9AF8F91-23D2-DD88-482D-7FAFF27C51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B64EB2-7F66-5CCC-3945-F5156896877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04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DFB8F13-AB38-63DB-D1F1-86B6EF73DD2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72451" y="242888"/>
            <a:ext cx="3652838" cy="5848312"/>
          </a:xfrm>
          <a:custGeom>
            <a:avLst/>
            <a:gdLst>
              <a:gd name="connsiteX0" fmla="*/ 190569 w 3652838"/>
              <a:gd name="connsiteY0" fmla="*/ 0 h 5848312"/>
              <a:gd name="connsiteX1" fmla="*/ 3462269 w 3652838"/>
              <a:gd name="connsiteY1" fmla="*/ 0 h 5848312"/>
              <a:gd name="connsiteX2" fmla="*/ 3652838 w 3652838"/>
              <a:gd name="connsiteY2" fmla="*/ 190569 h 5848312"/>
              <a:gd name="connsiteX3" fmla="*/ 3652838 w 3652838"/>
              <a:gd name="connsiteY3" fmla="*/ 5657743 h 5848312"/>
              <a:gd name="connsiteX4" fmla="*/ 3462269 w 3652838"/>
              <a:gd name="connsiteY4" fmla="*/ 5848312 h 5848312"/>
              <a:gd name="connsiteX5" fmla="*/ 190569 w 3652838"/>
              <a:gd name="connsiteY5" fmla="*/ 5848312 h 5848312"/>
              <a:gd name="connsiteX6" fmla="*/ 0 w 3652838"/>
              <a:gd name="connsiteY6" fmla="*/ 5657743 h 5848312"/>
              <a:gd name="connsiteX7" fmla="*/ 0 w 3652838"/>
              <a:gd name="connsiteY7" fmla="*/ 3402065 h 5848312"/>
              <a:gd name="connsiteX8" fmla="*/ 7373 w 3652838"/>
              <a:gd name="connsiteY8" fmla="*/ 3315183 h 5848312"/>
              <a:gd name="connsiteX9" fmla="*/ 442863 w 3652838"/>
              <a:gd name="connsiteY9" fmla="*/ 2933380 h 5848312"/>
              <a:gd name="connsiteX10" fmla="*/ 442863 w 3652838"/>
              <a:gd name="connsiteY10" fmla="*/ 2914928 h 5848312"/>
              <a:gd name="connsiteX11" fmla="*/ 7373 w 3652838"/>
              <a:gd name="connsiteY11" fmla="*/ 2533130 h 5848312"/>
              <a:gd name="connsiteX12" fmla="*/ 0 w 3652838"/>
              <a:gd name="connsiteY12" fmla="*/ 2446249 h 5848312"/>
              <a:gd name="connsiteX13" fmla="*/ 0 w 3652838"/>
              <a:gd name="connsiteY13" fmla="*/ 190569 h 5848312"/>
              <a:gd name="connsiteX14" fmla="*/ 190569 w 3652838"/>
              <a:gd name="connsiteY14" fmla="*/ 0 h 58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52838" h="5848312">
                <a:moveTo>
                  <a:pt x="190569" y="0"/>
                </a:moveTo>
                <a:lnTo>
                  <a:pt x="3462269" y="0"/>
                </a:lnTo>
                <a:cubicBezTo>
                  <a:pt x="3567517" y="0"/>
                  <a:pt x="3652838" y="85321"/>
                  <a:pt x="3652838" y="190569"/>
                </a:cubicBezTo>
                <a:lnTo>
                  <a:pt x="3652838" y="5657743"/>
                </a:lnTo>
                <a:cubicBezTo>
                  <a:pt x="3652838" y="5762991"/>
                  <a:pt x="3567517" y="5848312"/>
                  <a:pt x="3462269" y="5848312"/>
                </a:cubicBezTo>
                <a:lnTo>
                  <a:pt x="190569" y="5848312"/>
                </a:lnTo>
                <a:cubicBezTo>
                  <a:pt x="85321" y="5848312"/>
                  <a:pt x="0" y="5762991"/>
                  <a:pt x="0" y="5657743"/>
                </a:cubicBezTo>
                <a:lnTo>
                  <a:pt x="0" y="3402065"/>
                </a:lnTo>
                <a:lnTo>
                  <a:pt x="7373" y="3315183"/>
                </a:lnTo>
                <a:cubicBezTo>
                  <a:pt x="41632" y="3122692"/>
                  <a:pt x="194211" y="3001193"/>
                  <a:pt x="442863" y="2933380"/>
                </a:cubicBezTo>
                <a:cubicBezTo>
                  <a:pt x="453936" y="2929691"/>
                  <a:pt x="453936" y="2918617"/>
                  <a:pt x="442863" y="2914928"/>
                </a:cubicBezTo>
                <a:cubicBezTo>
                  <a:pt x="194211" y="2847115"/>
                  <a:pt x="41632" y="2725620"/>
                  <a:pt x="7373" y="2533130"/>
                </a:cubicBezTo>
                <a:lnTo>
                  <a:pt x="0" y="2446249"/>
                </a:lnTo>
                <a:lnTo>
                  <a:pt x="0" y="190569"/>
                </a:lnTo>
                <a:cubicBezTo>
                  <a:pt x="0" y="85321"/>
                  <a:pt x="85321" y="0"/>
                  <a:pt x="1905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576000" rIns="108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4101"/>
            <a:ext cx="7554913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2400"/>
            <a:ext cx="7555231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02126E-B6A8-2921-6EF1-1AB371E2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7554912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475D3A0-2D66-AC67-134B-77A55D269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7554913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1FF2E9-41D3-FCB0-8100-2CB5AD7B063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50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C1E2B43-F98E-82F3-DBAA-FC13402D7C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242888"/>
            <a:ext cx="7554914" cy="5848312"/>
          </a:xfrm>
          <a:custGeom>
            <a:avLst/>
            <a:gdLst>
              <a:gd name="connsiteX0" fmla="*/ 2145019 w 7554914"/>
              <a:gd name="connsiteY0" fmla="*/ 0 h 5848312"/>
              <a:gd name="connsiteX1" fmla="*/ 7370751 w 7554914"/>
              <a:gd name="connsiteY1" fmla="*/ 0 h 5848312"/>
              <a:gd name="connsiteX2" fmla="*/ 7554914 w 7554914"/>
              <a:gd name="connsiteY2" fmla="*/ 184163 h 5848312"/>
              <a:gd name="connsiteX3" fmla="*/ 7554914 w 7554914"/>
              <a:gd name="connsiteY3" fmla="*/ 5664149 h 5848312"/>
              <a:gd name="connsiteX4" fmla="*/ 7370751 w 7554914"/>
              <a:gd name="connsiteY4" fmla="*/ 5848312 h 5848312"/>
              <a:gd name="connsiteX5" fmla="*/ 184163 w 7554914"/>
              <a:gd name="connsiteY5" fmla="*/ 5848312 h 5848312"/>
              <a:gd name="connsiteX6" fmla="*/ 0 w 7554914"/>
              <a:gd name="connsiteY6" fmla="*/ 5664149 h 5848312"/>
              <a:gd name="connsiteX7" fmla="*/ 0 w 7554914"/>
              <a:gd name="connsiteY7" fmla="*/ 2161063 h 5848312"/>
              <a:gd name="connsiteX8" fmla="*/ 38324 w 7554914"/>
              <a:gd name="connsiteY8" fmla="*/ 2036037 h 5848312"/>
              <a:gd name="connsiteX9" fmla="*/ 1172960 w 7554914"/>
              <a:gd name="connsiteY9" fmla="*/ 1360305 h 5848312"/>
              <a:gd name="connsiteX10" fmla="*/ 1236325 w 7554914"/>
              <a:gd name="connsiteY10" fmla="*/ 1296939 h 5848312"/>
              <a:gd name="connsiteX11" fmla="*/ 1236325 w 7554914"/>
              <a:gd name="connsiteY11" fmla="*/ 927309 h 5848312"/>
              <a:gd name="connsiteX12" fmla="*/ 1977178 w 7554914"/>
              <a:gd name="connsiteY12" fmla="*/ 16657 h 58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4914" h="5848312">
                <a:moveTo>
                  <a:pt x="2145019" y="0"/>
                </a:moveTo>
                <a:lnTo>
                  <a:pt x="7370751" y="0"/>
                </a:lnTo>
                <a:cubicBezTo>
                  <a:pt x="7472461" y="0"/>
                  <a:pt x="7554914" y="82453"/>
                  <a:pt x="7554914" y="184163"/>
                </a:cubicBezTo>
                <a:lnTo>
                  <a:pt x="7554914" y="5664149"/>
                </a:lnTo>
                <a:cubicBezTo>
                  <a:pt x="7554914" y="5765859"/>
                  <a:pt x="7472461" y="5848312"/>
                  <a:pt x="7370751" y="5848312"/>
                </a:cubicBezTo>
                <a:lnTo>
                  <a:pt x="184163" y="5848312"/>
                </a:lnTo>
                <a:cubicBezTo>
                  <a:pt x="82453" y="5848312"/>
                  <a:pt x="0" y="5765859"/>
                  <a:pt x="0" y="5664149"/>
                </a:cubicBezTo>
                <a:lnTo>
                  <a:pt x="0" y="2161063"/>
                </a:lnTo>
                <a:lnTo>
                  <a:pt x="38324" y="2036037"/>
                </a:lnTo>
                <a:cubicBezTo>
                  <a:pt x="232381" y="1588024"/>
                  <a:pt x="681881" y="1376146"/>
                  <a:pt x="1172960" y="1360305"/>
                </a:cubicBezTo>
                <a:cubicBezTo>
                  <a:pt x="1215204" y="1360305"/>
                  <a:pt x="1236325" y="1328624"/>
                  <a:pt x="1236325" y="1296939"/>
                </a:cubicBezTo>
                <a:lnTo>
                  <a:pt x="1236325" y="927309"/>
                </a:lnTo>
                <a:cubicBezTo>
                  <a:pt x="1236325" y="474509"/>
                  <a:pt x="1551669" y="102568"/>
                  <a:pt x="1977178" y="166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576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304101"/>
            <a:ext cx="3652839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2993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8CFF33-B49E-9711-53F9-19D0CC0A1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242888"/>
            <a:ext cx="3905250" cy="430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A3CE1FB-D5F5-92E1-9D34-DB8E8889C9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3905250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91AF96-43AB-49E0-5AA2-71826DA9639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19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2100262"/>
            <a:ext cx="3652838" cy="36921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2DC6169B-19DB-4994-BA6B-38503C57DC8A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FC42DF1-9B7E-9A5C-E40E-35292FD97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5126" y="1303338"/>
            <a:ext cx="3480970" cy="796925"/>
          </a:xfrm>
        </p:spPr>
        <p:txBody>
          <a:bodyPr lIns="0" tIns="72000" rIns="0" bIns="7200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Click to edit subheading text</a:t>
            </a:r>
            <a:endParaRPr lang="en-GB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42A83F9-173D-2F5C-840B-653949B4C5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48179" y="1303337"/>
            <a:ext cx="7977108" cy="4787900"/>
          </a:xfrm>
          <a:custGeom>
            <a:avLst/>
            <a:gdLst>
              <a:gd name="connsiteX0" fmla="*/ 594703 w 7977108"/>
              <a:gd name="connsiteY0" fmla="*/ 0 h 4787900"/>
              <a:gd name="connsiteX1" fmla="*/ 7804600 w 7977108"/>
              <a:gd name="connsiteY1" fmla="*/ 0 h 4787900"/>
              <a:gd name="connsiteX2" fmla="*/ 7977108 w 7977108"/>
              <a:gd name="connsiteY2" fmla="*/ 172508 h 4787900"/>
              <a:gd name="connsiteX3" fmla="*/ 7977108 w 7977108"/>
              <a:gd name="connsiteY3" fmla="*/ 4615392 h 4787900"/>
              <a:gd name="connsiteX4" fmla="*/ 7804600 w 7977108"/>
              <a:gd name="connsiteY4" fmla="*/ 4787900 h 4787900"/>
              <a:gd name="connsiteX5" fmla="*/ 594703 w 7977108"/>
              <a:gd name="connsiteY5" fmla="*/ 4787900 h 4787900"/>
              <a:gd name="connsiteX6" fmla="*/ 422195 w 7977108"/>
              <a:gd name="connsiteY6" fmla="*/ 4615392 h 4787900"/>
              <a:gd name="connsiteX7" fmla="*/ 422195 w 7977108"/>
              <a:gd name="connsiteY7" fmla="*/ 1002316 h 4787900"/>
              <a:gd name="connsiteX8" fmla="*/ 419981 w 7977108"/>
              <a:gd name="connsiteY8" fmla="*/ 976226 h 4787900"/>
              <a:gd name="connsiteX9" fmla="*/ 7859 w 7977108"/>
              <a:gd name="connsiteY9" fmla="*/ 614915 h 4787900"/>
              <a:gd name="connsiteX10" fmla="*/ 7859 w 7977108"/>
              <a:gd name="connsiteY10" fmla="*/ 597453 h 4787900"/>
              <a:gd name="connsiteX11" fmla="*/ 419981 w 7977108"/>
              <a:gd name="connsiteY11" fmla="*/ 236137 h 4787900"/>
              <a:gd name="connsiteX12" fmla="*/ 422195 w 7977108"/>
              <a:gd name="connsiteY12" fmla="*/ 210041 h 4787900"/>
              <a:gd name="connsiteX13" fmla="*/ 422195 w 7977108"/>
              <a:gd name="connsiteY13" fmla="*/ 172508 h 4787900"/>
              <a:gd name="connsiteX14" fmla="*/ 594703 w 7977108"/>
              <a:gd name="connsiteY14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7108" h="4787900">
                <a:moveTo>
                  <a:pt x="594703" y="0"/>
                </a:moveTo>
                <a:lnTo>
                  <a:pt x="7804600" y="0"/>
                </a:lnTo>
                <a:cubicBezTo>
                  <a:pt x="7899874" y="0"/>
                  <a:pt x="7977108" y="77234"/>
                  <a:pt x="7977108" y="172508"/>
                </a:cubicBezTo>
                <a:lnTo>
                  <a:pt x="7977108" y="4615392"/>
                </a:lnTo>
                <a:cubicBezTo>
                  <a:pt x="7977108" y="4710666"/>
                  <a:pt x="7899874" y="4787900"/>
                  <a:pt x="7804600" y="4787900"/>
                </a:cubicBezTo>
                <a:lnTo>
                  <a:pt x="594703" y="4787900"/>
                </a:lnTo>
                <a:cubicBezTo>
                  <a:pt x="499429" y="4787900"/>
                  <a:pt x="422195" y="4710666"/>
                  <a:pt x="422195" y="4615392"/>
                </a:cubicBezTo>
                <a:lnTo>
                  <a:pt x="422195" y="1002316"/>
                </a:lnTo>
                <a:lnTo>
                  <a:pt x="419981" y="976226"/>
                </a:lnTo>
                <a:cubicBezTo>
                  <a:pt x="387560" y="794064"/>
                  <a:pt x="243169" y="679089"/>
                  <a:pt x="7859" y="614915"/>
                </a:cubicBezTo>
                <a:cubicBezTo>
                  <a:pt x="-2620" y="611423"/>
                  <a:pt x="-2620" y="600944"/>
                  <a:pt x="7859" y="597453"/>
                </a:cubicBezTo>
                <a:cubicBezTo>
                  <a:pt x="243169" y="533278"/>
                  <a:pt x="387560" y="418299"/>
                  <a:pt x="419981" y="236137"/>
                </a:cubicBezTo>
                <a:lnTo>
                  <a:pt x="422195" y="210041"/>
                </a:lnTo>
                <a:lnTo>
                  <a:pt x="422195" y="172508"/>
                </a:lnTo>
                <a:cubicBezTo>
                  <a:pt x="422195" y="77234"/>
                  <a:pt x="499429" y="0"/>
                  <a:pt x="5947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00000" tIns="216000" rIns="540000" bIns="72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92BEDA-CC1A-B239-4AEA-C3F37E21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750812B-2C47-57D4-77B8-4674E64952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DE5D052-D1E8-918C-87BF-6E3142B87FE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55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0D3666-6EB4-2815-6D2E-EFE946A218A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44321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0D3666-6EB4-2815-6D2E-EFE946A218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CD0C9FF5-5269-0182-FD37-55478A13B6D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D015E68-9B94-B2B9-2F33-1D9732CC14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8F29C9-8F7E-1D4B-3005-616565FA7753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F7007A-5965-5814-8FF8-29077566CB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700" y="5010784"/>
            <a:ext cx="11150600" cy="5480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enter presentation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6A64F09-F5D8-B6EE-7ED5-2B69A4668C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0700" y="5558794"/>
            <a:ext cx="11150600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subtitle / presenter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1AA76-84DB-E6D7-7F67-E7CF37FEEDBC}"/>
              </a:ext>
            </a:extLst>
          </p:cNvPr>
          <p:cNvSpPr/>
          <p:nvPr userDrawn="1"/>
        </p:nvSpPr>
        <p:spPr bwMode="auto">
          <a:xfrm>
            <a:off x="11039475" y="6058694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chemeClr val="tx2"/>
                </a:solidFill>
                <a:latin typeface="+mn-lt"/>
              </a:rPr>
              <a:t>gsk.com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8155D66-36CA-D9A7-7EDA-E532E62376F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4470" y="6137672"/>
            <a:ext cx="159543" cy="1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303338"/>
            <a:ext cx="560228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223001" y="1303338"/>
            <a:ext cx="5602288" cy="2049077"/>
          </a:xfrm>
          <a:prstGeom prst="roundRect">
            <a:avLst>
              <a:gd name="adj" fmla="val 85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6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</a:t>
            </a:r>
            <a:br>
              <a:rPr lang="en-US"/>
            </a:br>
            <a:r>
              <a:rPr lang="en-US"/>
              <a:t>using the ‘Crop’ feature in the ‘Picture Format’ tab </a:t>
            </a:r>
            <a:br>
              <a:rPr lang="en-US"/>
            </a:br>
            <a:r>
              <a:rPr lang="en-US"/>
              <a:t>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223001" y="3383480"/>
            <a:ext cx="5602287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223001" y="3713345"/>
            <a:ext cx="5602288" cy="2048029"/>
          </a:xfrm>
          <a:prstGeom prst="roundRect">
            <a:avLst>
              <a:gd name="adj" fmla="val 84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6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</a:t>
            </a:r>
            <a:br>
              <a:rPr lang="en-US"/>
            </a:br>
            <a:r>
              <a:rPr lang="en-US"/>
              <a:t>using the ‘Crop’ feature in the ‘Picture Format’ tab </a:t>
            </a:r>
            <a:br>
              <a:rPr lang="en-US"/>
            </a:br>
            <a:r>
              <a:rPr lang="en-US"/>
              <a:t>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223001" y="5792438"/>
            <a:ext cx="5602287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D35EAFE1-FE5F-44CC-825D-16EBF058F4AD}" type="datetime4">
              <a:rPr lang="en-GB" smtClean="0"/>
              <a:t>05 May 2023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A279A2-5C44-FF2E-B384-6E6E2D4B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A0BC10E-676C-5CAF-16CC-96A54F223F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C5935EB-46DA-41B4-C62C-331192886E84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21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8"/>
            <a:ext cx="3649663" cy="4471820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270376" y="5790465"/>
            <a:ext cx="3650970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172450" y="1303338"/>
            <a:ext cx="3650400" cy="4471200"/>
          </a:xfrm>
          <a:prstGeom prst="roundRect">
            <a:avLst>
              <a:gd name="adj" fmla="val 5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172450" y="5792438"/>
            <a:ext cx="3652838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B03DE9E3-FCC4-44C9-9C9C-3C907C61E776}" type="datetime4">
              <a:rPr lang="en-GB" smtClean="0"/>
              <a:t>05 May 2023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258698-286C-88FD-70CB-ECDC7EEF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5C8553-9D06-642B-D0A0-1E6DF4F5CE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C8E6EBF-1077-88CA-250A-BC3D173D625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7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5633-6431-4284-9ADB-4E615125888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11AFB533-57EF-4766-9D87-DAD3C67F4A40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4D40-638F-40AA-882E-9A6164C7956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E44AE-F798-4C55-8F91-872E4A73792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B3A39-D8B7-A2C0-89DB-5314F345D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125" y="5792400"/>
            <a:ext cx="11460163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E2FA657-3A41-6C8A-7C73-5FF4D5761F76}"/>
              </a:ext>
            </a:extLst>
          </p:cNvPr>
          <p:cNvSpPr>
            <a:spLocks noGrp="1"/>
          </p:cNvSpPr>
          <p:nvPr>
            <p:ph type="tbl" sz="quarter" idx="34" hasCustomPrompt="1"/>
          </p:nvPr>
        </p:nvSpPr>
        <p:spPr>
          <a:xfrm>
            <a:off x="365119" y="1303338"/>
            <a:ext cx="11459625" cy="4489450"/>
          </a:xfrm>
        </p:spPr>
        <p:txBody>
          <a:bodyPr lIns="0" rIns="0">
            <a:noAutofit/>
          </a:bodyPr>
          <a:lstStyle>
            <a:lvl1pPr>
              <a:defRPr/>
            </a:lvl1pPr>
          </a:lstStyle>
          <a:p>
            <a:r>
              <a:rPr lang="en-GB"/>
              <a:t>Click TABLE icon to insert table.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A4EB32-D948-C409-F1E5-9F712310D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E30107F-6B57-65E7-BD35-CCB493B8D6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F611BFB-31C6-6656-90B9-BB1C81967B2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82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5633-6431-4284-9ADB-4E615125888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84741D83-B006-4893-8541-66BA34E08C4B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4D40-638F-40AA-882E-9A6164C7956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E44AE-F798-4C55-8F91-872E4A73792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B3A39-D8B7-A2C0-89DB-5314F345D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6713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994D5C1-7836-1E91-87FA-56E472221EB3}"/>
              </a:ext>
            </a:extLst>
          </p:cNvPr>
          <p:cNvSpPr>
            <a:spLocks noGrp="1"/>
          </p:cNvSpPr>
          <p:nvPr>
            <p:ph type="chart" sz="quarter" idx="34" hasCustomPrompt="1"/>
          </p:nvPr>
        </p:nvSpPr>
        <p:spPr>
          <a:xfrm>
            <a:off x="365125" y="1303338"/>
            <a:ext cx="11460163" cy="4489062"/>
          </a:xfrm>
        </p:spPr>
        <p:txBody>
          <a:bodyPr lIns="0" rIns="0">
            <a:noAutofit/>
          </a:bodyPr>
          <a:lstStyle>
            <a:lvl1pPr>
              <a:defRPr/>
            </a:lvl1pPr>
          </a:lstStyle>
          <a:p>
            <a:r>
              <a:rPr lang="en-GB"/>
              <a:t>Click CHART icons to insert chart.</a:t>
            </a:r>
            <a:br>
              <a:rPr lang="en-GB"/>
            </a:br>
            <a:r>
              <a:rPr lang="en-US"/>
              <a:t>Please ensure your chart title, legend, x and y axis titles are minimum 12 </a:t>
            </a:r>
            <a:r>
              <a:rPr lang="en-US" err="1"/>
              <a:t>pt</a:t>
            </a:r>
            <a:r>
              <a:rPr lang="en-US"/>
              <a:t>, Arial black for accessibility. 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CCEE79-8221-4C6C-2397-0791C95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091ECF0-259D-F144-9708-B8296C87B0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3FC0E92-53E2-6353-15B7-7028E9E80A82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48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57A6D-CCB0-DF2D-0D9A-6184CE396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2BDB7-A7FE-AA4E-3952-EBCCAC237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6505-B9A2-3A36-B9B6-3E3CF07A64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05 May 2023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924AB-56D4-343D-306B-195A924E9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84351E-5906-1465-ED52-DA75D363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BDBB70-10FD-DDED-C062-9AA9276564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DFC7D-EB75-1C71-FBB6-74679DF5FB23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4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FB0EC8B-993B-9701-B3D4-2FBFA2652AA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7B165-5683-4F5F-9FF2-907EF7B970C8}" type="datetime4">
              <a:rPr lang="en-GB" smtClean="0"/>
              <a:t>05 May 2023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4B64CB0-473B-DCCB-4EF6-AD25967272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70C223B-EC3F-01A9-ECD3-7E6A591C40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3466546-C07E-BFBF-4B2F-E4D299013F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4800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8F5241F-6CBA-AE82-8AEE-138E90E20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328" t="12162" r="1499" b="12843"/>
          <a:stretch/>
        </p:blipFill>
        <p:spPr>
          <a:xfrm>
            <a:off x="219299" y="6191252"/>
            <a:ext cx="1215582" cy="5638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0C54E86-8E74-E1E1-9919-BF95D8B2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936C739-784E-0B16-D78E-DAACEC459BE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8BE41CA-ABEC-55CB-D62E-31831DAD300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22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C3EA56-5111-4037-9D95-99472C98B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05 May 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CE7BCF-23E0-421B-8A21-1CDDB167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F21D1-F1DD-4945-8EF8-43393EDC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A2858F-078E-2E59-C8A6-5102082DA3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</p:spTree>
    <p:extLst>
      <p:ext uri="{BB962C8B-B14F-4D97-AF65-F5344CB8AC3E}">
        <p14:creationId xmlns:p14="http://schemas.microsoft.com/office/powerpoint/2010/main" val="14482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E210B85-691C-7298-6DB6-61C25A5191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6115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E210B85-691C-7298-6DB6-61C25A519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F7EFD61-0B79-2619-1483-7B804B2C8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11460163" cy="1260000"/>
          </a:xfrm>
        </p:spPr>
        <p:txBody>
          <a:bodyPr vert="horz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enter section header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BC9BD8C-031D-7F0A-C46B-D38FB01367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11460164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tx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section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B01FA46-1D8D-93AD-9A24-7740D438F0B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175" y="5967611"/>
            <a:ext cx="1401150" cy="42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66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E210B85-691C-7298-6DB6-61C25A5191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6115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E210B85-691C-7298-6DB6-61C25A519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F7EFD61-0B79-2619-1483-7B804B2C8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11460163" cy="1260000"/>
          </a:xfrm>
        </p:spPr>
        <p:txBody>
          <a:bodyPr vert="horz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enter section header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BC9BD8C-031D-7F0A-C46B-D38FB01367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11460164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tx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section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B01FA46-1D8D-93AD-9A24-7740D438F0B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175" y="5967611"/>
            <a:ext cx="1401150" cy="42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8276E86-C9B6-1B20-0470-A93E9FE768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6347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8276E86-C9B6-1B20-0470-A93E9FE768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7905DD1F-ADCE-21F5-3B42-348B73562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8651875" cy="1260000"/>
          </a:xfrm>
        </p:spPr>
        <p:txBody>
          <a:bodyPr vert="horz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enter section header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A65F606-CDCB-0367-61AA-199FECCB3A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8651876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section 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E066BEF-B097-8826-7B68-974384A3DA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772" t="25173" r="16016" b="28870"/>
          <a:stretch/>
        </p:blipFill>
        <p:spPr>
          <a:xfrm>
            <a:off x="322824" y="5861243"/>
            <a:ext cx="1586940" cy="5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DI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A717EDF-9AA4-491F-3311-9F14A5CFB89C}"/>
              </a:ext>
            </a:extLst>
          </p:cNvPr>
          <p:cNvSpPr/>
          <p:nvPr userDrawn="1"/>
        </p:nvSpPr>
        <p:spPr bwMode="auto">
          <a:xfrm>
            <a:off x="523973" y="6107998"/>
            <a:ext cx="1806576" cy="505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>
                <a:solidFill>
                  <a:schemeClr val="tx2"/>
                </a:solidFill>
              </a:rPr>
              <a:t>Owner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AC67F3-7D0E-A071-327B-17B446179DB8}"/>
              </a:ext>
            </a:extLst>
          </p:cNvPr>
          <p:cNvSpPr/>
          <p:nvPr userDrawn="1"/>
        </p:nvSpPr>
        <p:spPr bwMode="auto">
          <a:xfrm>
            <a:off x="523973" y="4557510"/>
            <a:ext cx="1806576" cy="1473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E30BA3B-88CD-41DE-E089-7100E3E52A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7432" y="4557510"/>
            <a:ext cx="9414362" cy="1473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18000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DECISION: To seek X’s [single point accountable decision maker] decision to implement A</a:t>
            </a:r>
            <a:br>
              <a:rPr lang="en-US"/>
            </a:br>
            <a:r>
              <a:rPr lang="en-US"/>
              <a:t>INPUT: To receive input to the proposed plan for B</a:t>
            </a:r>
            <a:br>
              <a:rPr lang="en-US"/>
            </a:br>
            <a:r>
              <a:rPr lang="en-US"/>
              <a:t>AWARENESS: To update XXX regarding C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C6E06B6-BD9A-7A5E-5A90-56308009FF5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407432" y="6107998"/>
            <a:ext cx="9414362" cy="505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72000" rIns="180000" bIns="72000" anchor="ctr" anchorCtr="0">
            <a:noAutofit/>
          </a:bodyPr>
          <a:lstStyle>
            <a:lvl1pPr marL="0" indent="0">
              <a:buFont typeface="+mj-lt"/>
              <a:buNone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Single person accountable for this topic / paper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72F201F-277F-F24E-085D-8160B5FF4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3973" y="4990763"/>
            <a:ext cx="1806576" cy="1040352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clear, focused objectives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i</a:t>
            </a:r>
            <a:r>
              <a:rPr lang="en-US"/>
              <a:t>) for decision, </a:t>
            </a:r>
            <a:br>
              <a:rPr lang="en-US"/>
            </a:br>
            <a:r>
              <a:rPr lang="en-US"/>
              <a:t>(ii) for input </a:t>
            </a:r>
            <a:br>
              <a:rPr lang="en-US"/>
            </a:br>
            <a:r>
              <a:rPr lang="en-US"/>
              <a:t>(iii) for awareness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E683597-5ADE-F2A0-A01C-FD8E476ABB8B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A99F019-A435-B954-ABA9-68CA4DD19B2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81F87534-B1D7-C46B-9E66-8AC8843930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18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B20AFD6-6925-491B-B024-5E0A32A58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590" t="25173" r="17185" b="31039"/>
          <a:stretch/>
        </p:blipFill>
        <p:spPr>
          <a:xfrm>
            <a:off x="152399" y="2073890"/>
            <a:ext cx="11992273" cy="45396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90B266-F3BD-2613-5CB9-7E4A4FDFC416}"/>
              </a:ext>
            </a:extLst>
          </p:cNvPr>
          <p:cNvSpPr/>
          <p:nvPr userDrawn="1"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F8659A8-C764-F3A5-40B7-A3CB7A35D2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3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RN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03810C-0168-8013-6BD1-DF4493DB8F41}"/>
              </a:ext>
            </a:extLst>
          </p:cNvPr>
          <p:cNvSpPr/>
          <p:nvPr userDrawn="1"/>
        </p:nvSpPr>
        <p:spPr bwMode="auto">
          <a:xfrm>
            <a:off x="242888" y="242888"/>
            <a:ext cx="11704637" cy="58483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GB" sz="9600" kern="0">
                <a:solidFill>
                  <a:schemeClr val="bg1"/>
                </a:solidFill>
              </a:rPr>
              <a:t>Do not use </a:t>
            </a:r>
            <a:br>
              <a:rPr lang="en-GB" sz="9600" kern="0">
                <a:solidFill>
                  <a:schemeClr val="bg1"/>
                </a:solidFill>
              </a:rPr>
            </a:br>
            <a:r>
              <a:rPr lang="en-GB" sz="9600" kern="0">
                <a:solidFill>
                  <a:schemeClr val="bg1"/>
                </a:solidFill>
              </a:rPr>
              <a:t>layouts that appear </a:t>
            </a:r>
            <a:br>
              <a:rPr lang="en-GB" sz="9600" kern="0">
                <a:solidFill>
                  <a:schemeClr val="bg1"/>
                </a:solidFill>
              </a:rPr>
            </a:br>
            <a:r>
              <a:rPr lang="en-GB" sz="9600" kern="0">
                <a:solidFill>
                  <a:schemeClr val="bg1"/>
                </a:solidFill>
              </a:rPr>
              <a:t>after this point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FE542C-8ECE-F9C9-8F96-80B2751FAA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28" t="12162" r="1499" b="12843"/>
          <a:stretch/>
        </p:blipFill>
        <p:spPr>
          <a:xfrm>
            <a:off x="90711" y="6207919"/>
            <a:ext cx="1215582" cy="5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1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892896-0027-443A-D01E-0CE282B3A5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9136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892896-0027-443A-D01E-0CE282B3A5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ADD59A9-81EE-0DF4-BF97-645E59790906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12192000" cy="3382710"/>
          </a:xfrm>
          <a:custGeom>
            <a:avLst/>
            <a:gdLst>
              <a:gd name="connsiteX0" fmla="*/ 0 w 12192000"/>
              <a:gd name="connsiteY0" fmla="*/ 0 h 3382710"/>
              <a:gd name="connsiteX1" fmla="*/ 12192000 w 12192000"/>
              <a:gd name="connsiteY1" fmla="*/ 0 h 3382710"/>
              <a:gd name="connsiteX2" fmla="*/ 12192000 w 12192000"/>
              <a:gd name="connsiteY2" fmla="*/ 2525484 h 3382710"/>
              <a:gd name="connsiteX3" fmla="*/ 10930890 w 12192000"/>
              <a:gd name="connsiteY3" fmla="*/ 2525484 h 3382710"/>
              <a:gd name="connsiteX4" fmla="*/ 8755659 w 12192000"/>
              <a:gd name="connsiteY4" fmla="*/ 2525484 h 3382710"/>
              <a:gd name="connsiteX5" fmla="*/ 7004114 w 12192000"/>
              <a:gd name="connsiteY5" fmla="*/ 2525484 h 3382710"/>
              <a:gd name="connsiteX6" fmla="*/ 6113526 w 12192000"/>
              <a:gd name="connsiteY6" fmla="*/ 3366922 h 3382710"/>
              <a:gd name="connsiteX7" fmla="*/ 6078476 w 12192000"/>
              <a:gd name="connsiteY7" fmla="*/ 3366922 h 3382710"/>
              <a:gd name="connsiteX8" fmla="*/ 5187887 w 12192000"/>
              <a:gd name="connsiteY8" fmla="*/ 2525484 h 3382710"/>
              <a:gd name="connsiteX9" fmla="*/ 3436341 w 12192000"/>
              <a:gd name="connsiteY9" fmla="*/ 2525484 h 3382710"/>
              <a:gd name="connsiteX10" fmla="*/ 1261112 w 12192000"/>
              <a:gd name="connsiteY10" fmla="*/ 2525484 h 3382710"/>
              <a:gd name="connsiteX11" fmla="*/ 0 w 12192000"/>
              <a:gd name="connsiteY11" fmla="*/ 2525484 h 338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382710">
                <a:moveTo>
                  <a:pt x="0" y="0"/>
                </a:moveTo>
                <a:lnTo>
                  <a:pt x="12192000" y="0"/>
                </a:lnTo>
                <a:lnTo>
                  <a:pt x="12192000" y="2525484"/>
                </a:lnTo>
                <a:lnTo>
                  <a:pt x="10930890" y="2525484"/>
                </a:lnTo>
                <a:lnTo>
                  <a:pt x="8755659" y="2525484"/>
                </a:lnTo>
                <a:lnTo>
                  <a:pt x="7004114" y="2525484"/>
                </a:lnTo>
                <a:cubicBezTo>
                  <a:pt x="6541294" y="2525484"/>
                  <a:pt x="6260783" y="2827046"/>
                  <a:pt x="6113526" y="3366922"/>
                </a:cubicBezTo>
                <a:cubicBezTo>
                  <a:pt x="6106478" y="3387973"/>
                  <a:pt x="6085525" y="3387973"/>
                  <a:pt x="6078476" y="3366922"/>
                </a:cubicBezTo>
                <a:cubicBezTo>
                  <a:pt x="5931221" y="2827046"/>
                  <a:pt x="5650707" y="2525484"/>
                  <a:pt x="5187887" y="2525484"/>
                </a:cubicBezTo>
                <a:lnTo>
                  <a:pt x="3436341" y="2525484"/>
                </a:lnTo>
                <a:lnTo>
                  <a:pt x="1261112" y="2525484"/>
                </a:lnTo>
                <a:lnTo>
                  <a:pt x="0" y="2525484"/>
                </a:lnTo>
                <a:close/>
              </a:path>
            </a:pathLst>
          </a:cu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20700" y="3940216"/>
            <a:ext cx="11150600" cy="5480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enter presentation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0700" y="4502943"/>
            <a:ext cx="11150600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subtitle / presenter 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1E81C-A3CE-333A-79BA-25D8F93FB564}"/>
              </a:ext>
            </a:extLst>
          </p:cNvPr>
          <p:cNvSpPr/>
          <p:nvPr userDrawn="1"/>
        </p:nvSpPr>
        <p:spPr bwMode="auto">
          <a:xfrm>
            <a:off x="11039475" y="6058694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1FA932-514A-C951-F952-F8A43667EAE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4470" y="6137672"/>
            <a:ext cx="159543" cy="15954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04D693C-2F89-1D26-FDEF-3BF8AB9EE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40DDF016-D509-BED0-161C-B51B4CFCB42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0D3666-6EB4-2815-6D2E-EFE946A218A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44321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0D3666-6EB4-2815-6D2E-EFE946A218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CD0C9FF5-5269-0182-FD37-55478A13B6D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D015E68-9B94-B2B9-2F33-1D9732CC14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8F29C9-8F7E-1D4B-3005-616565FA7753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F7007A-5965-5814-8FF8-29077566CB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700" y="5010784"/>
            <a:ext cx="11150600" cy="5480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enter presentation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6A64F09-F5D8-B6EE-7ED5-2B69A4668C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0700" y="5558794"/>
            <a:ext cx="11150600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subtitle / presenter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1AA76-84DB-E6D7-7F67-E7CF37FEEDBC}"/>
              </a:ext>
            </a:extLst>
          </p:cNvPr>
          <p:cNvSpPr/>
          <p:nvPr userDrawn="1"/>
        </p:nvSpPr>
        <p:spPr bwMode="auto">
          <a:xfrm>
            <a:off x="11039475" y="6058694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chemeClr val="tx2"/>
                </a:solidFill>
                <a:latin typeface="+mn-lt"/>
              </a:rPr>
              <a:t>gsk.com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8155D66-36CA-D9A7-7EDA-E532E62376F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4470" y="6137672"/>
            <a:ext cx="159543" cy="1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DI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A717EDF-9AA4-491F-3311-9F14A5CFB89C}"/>
              </a:ext>
            </a:extLst>
          </p:cNvPr>
          <p:cNvSpPr/>
          <p:nvPr userDrawn="1"/>
        </p:nvSpPr>
        <p:spPr bwMode="auto">
          <a:xfrm>
            <a:off x="523973" y="6107998"/>
            <a:ext cx="1806576" cy="505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>
                <a:solidFill>
                  <a:schemeClr val="tx2"/>
                </a:solidFill>
              </a:rPr>
              <a:t>Owner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AC67F3-7D0E-A071-327B-17B446179DB8}"/>
              </a:ext>
            </a:extLst>
          </p:cNvPr>
          <p:cNvSpPr/>
          <p:nvPr userDrawn="1"/>
        </p:nvSpPr>
        <p:spPr bwMode="auto">
          <a:xfrm>
            <a:off x="523973" y="4557510"/>
            <a:ext cx="1806576" cy="1473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E30BA3B-88CD-41DE-E089-7100E3E52A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7432" y="4557510"/>
            <a:ext cx="9414362" cy="1473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18000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DECISION: To seek X’s [single point accountable decision maker] decision to implement A</a:t>
            </a:r>
            <a:br>
              <a:rPr lang="en-US"/>
            </a:br>
            <a:r>
              <a:rPr lang="en-US"/>
              <a:t>INPUT: To receive input to the proposed plan for B</a:t>
            </a:r>
            <a:br>
              <a:rPr lang="en-US"/>
            </a:br>
            <a:r>
              <a:rPr lang="en-US"/>
              <a:t>AWARENESS: To update XXX regarding C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C6E06B6-BD9A-7A5E-5A90-56308009FF5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407432" y="6107998"/>
            <a:ext cx="9414362" cy="505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72000" rIns="180000" bIns="72000" anchor="ctr" anchorCtr="0">
            <a:noAutofit/>
          </a:bodyPr>
          <a:lstStyle>
            <a:lvl1pPr marL="0" indent="0">
              <a:buFont typeface="+mj-lt"/>
              <a:buNone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Single person accountable for this topic / paper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72F201F-277F-F24E-085D-8160B5FF4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3973" y="4990763"/>
            <a:ext cx="1806576" cy="1040352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clear, focused objectives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i</a:t>
            </a:r>
            <a:r>
              <a:rPr lang="en-US"/>
              <a:t>) for decision, </a:t>
            </a:r>
            <a:br>
              <a:rPr lang="en-US"/>
            </a:br>
            <a:r>
              <a:rPr lang="en-US"/>
              <a:t>(ii) for input </a:t>
            </a:r>
            <a:br>
              <a:rPr lang="en-US"/>
            </a:br>
            <a:r>
              <a:rPr lang="en-US"/>
              <a:t>(iii) for awareness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E683597-5ADE-F2A0-A01C-FD8E476ABB8B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A99F019-A435-B954-ABA9-68CA4DD19B2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81F87534-B1D7-C46B-9E66-8AC8843930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18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/SPAD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AC59E1C-A015-4BA4-AB7D-EC00F37B815F}"/>
              </a:ext>
            </a:extLst>
          </p:cNvPr>
          <p:cNvSpPr/>
          <p:nvPr userDrawn="1"/>
        </p:nvSpPr>
        <p:spPr bwMode="auto">
          <a:xfrm>
            <a:off x="365126" y="1307574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EBA022-30B3-B17F-5D7C-3A3D869D35FA}"/>
              </a:ext>
            </a:extLst>
          </p:cNvPr>
          <p:cNvSpPr>
            <a:spLocks/>
          </p:cNvSpPr>
          <p:nvPr userDrawn="1"/>
        </p:nvSpPr>
        <p:spPr bwMode="auto">
          <a:xfrm>
            <a:off x="365126" y="2778690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Key questions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5A742C-A049-77AC-C2E5-4272D118CC96}"/>
              </a:ext>
            </a:extLst>
          </p:cNvPr>
          <p:cNvSpPr>
            <a:spLocks/>
          </p:cNvSpPr>
          <p:nvPr userDrawn="1"/>
        </p:nvSpPr>
        <p:spPr bwMode="auto">
          <a:xfrm>
            <a:off x="365126" y="4249806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Next steps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6507E6-44A7-B4B5-33F1-9F0C0DC0FDE1}"/>
              </a:ext>
            </a:extLst>
          </p:cNvPr>
          <p:cNvSpPr/>
          <p:nvPr userDrawn="1"/>
        </p:nvSpPr>
        <p:spPr bwMode="auto">
          <a:xfrm>
            <a:off x="365126" y="5720922"/>
            <a:ext cx="1806576" cy="36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Owner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73ECA-2D04-B6E9-1FB4-377F08AA5D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76886-926E-8975-E95D-5BCD6F82EE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E9B4D-B613-11AE-72F8-5A0C3EBFD95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05 May 2023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ABB6F2-78D4-BCC3-D950-5FAF7FCB8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242888"/>
            <a:ext cx="7554912" cy="430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topic / paper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A46E8B4-4C83-8DD1-80BB-CC03BD24AF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7554913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19B5E4-F2A8-7F44-855D-F41DDE3B3D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2450" y="694948"/>
            <a:ext cx="3649661" cy="352801"/>
          </a:xfrm>
        </p:spPr>
        <p:txBody>
          <a:bodyPr lIns="0" tIns="0" rIns="0" bIns="18000" anchor="b" anchorCtr="0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insert date of session 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72F201F-277F-F24E-085D-8160B5FF4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5126" y="1777158"/>
            <a:ext cx="1695450" cy="926921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clear, focused objectives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i</a:t>
            </a:r>
            <a:r>
              <a:rPr lang="en-US"/>
              <a:t>) for decision, </a:t>
            </a:r>
            <a:br>
              <a:rPr lang="en-US"/>
            </a:br>
            <a:r>
              <a:rPr lang="en-US"/>
              <a:t>(ii) for input </a:t>
            </a:r>
            <a:br>
              <a:rPr lang="en-US"/>
            </a:br>
            <a:r>
              <a:rPr lang="en-US"/>
              <a:t>(iii) for awareness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D6FC89-B057-E6C5-C8EA-1FC8CB31B6CA}"/>
              </a:ext>
            </a:extLst>
          </p:cNvPr>
          <p:cNvSpPr/>
          <p:nvPr userDrawn="1"/>
        </p:nvSpPr>
        <p:spPr bwMode="auto">
          <a:xfrm>
            <a:off x="8172450" y="242888"/>
            <a:ext cx="3654425" cy="452059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54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 kern="0">
                <a:solidFill>
                  <a:schemeClr val="tx2"/>
                </a:solidFill>
              </a:rPr>
              <a:t>Session date: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B166E02B-F260-FEAF-DDEB-67922AA11E6E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365126" y="3337172"/>
            <a:ext cx="1695450" cy="838023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key questions to be addressed at the meeting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EA22563-2363-AB1F-DC9F-7A5457933645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82C5C591-14F5-449A-187A-1D9A683E961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60405" y="1307574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DECISION: To seek X’s [single point accountable decision maker] decision to implement A</a:t>
            </a:r>
            <a:br>
              <a:rPr lang="en-US"/>
            </a:br>
            <a:r>
              <a:rPr lang="en-US"/>
              <a:t>INPUT: To receive input to the proposed plan for B</a:t>
            </a:r>
            <a:br>
              <a:rPr lang="en-US"/>
            </a:br>
            <a:r>
              <a:rPr lang="en-US"/>
              <a:t>AWARENESS: To update XXX regarding C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54077D3A-2E14-68B6-5E16-413475F36C3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60405" y="2778690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Does XXX have further input on the proposals set out or require additional information?</a:t>
            </a:r>
            <a:br>
              <a:rPr lang="en-US"/>
            </a:br>
            <a:r>
              <a:rPr lang="en-US"/>
              <a:t>Is XXX supportive of the recommendation to x, y, z?</a:t>
            </a:r>
            <a:br>
              <a:rPr lang="en-US"/>
            </a:br>
            <a:r>
              <a:rPr lang="en-US"/>
              <a:t>Does XXX support the approach outlined to x, y, z?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5DE7D720-AF89-6DE4-D2E5-33C7B01B7E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60405" y="4249806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Key steps following XXX review / decision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8C53FB3B-975B-80D5-29B3-81DC27DCAC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60405" y="5720922"/>
            <a:ext cx="9557738" cy="36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36000" rIns="0" bIns="3600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Single person accountable for this topic / paper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25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00430-8A32-4EA0-BAD1-A7727B812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794-638D-4328-B0BC-C610FB243ADC}" type="datetime4">
              <a:rPr lang="en-GB" smtClean="0"/>
              <a:t>05 May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6E0BB-62AD-47AF-909C-4F33FB56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EE5C-8451-457A-BD36-F438731D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1071252-BD8E-4D3D-BF35-8427544DD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3176" y="242888"/>
            <a:ext cx="6712112" cy="5848350"/>
          </a:xfrm>
        </p:spPr>
        <p:txBody>
          <a:bodyPr lIns="0" tIns="180000" rIns="0" bIns="180000" anchor="t">
            <a:noAutofit/>
          </a:bodyPr>
          <a:lstStyle>
            <a:lvl1pPr marL="720000" indent="-720000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2800"/>
            </a:lvl1pPr>
            <a:lvl2pPr marL="814742" indent="-457200">
              <a:buClr>
                <a:schemeClr val="tx2"/>
              </a:buClr>
              <a:buFont typeface="+mj-lt"/>
              <a:buAutoNum type="arabicPeriod"/>
              <a:defRPr/>
            </a:lvl2pPr>
            <a:lvl3pPr marL="1177182" indent="-457200">
              <a:buClr>
                <a:schemeClr val="tx2"/>
              </a:buClr>
              <a:buFont typeface="+mj-lt"/>
              <a:buAutoNum type="arabicPeriod"/>
              <a:defRPr/>
            </a:lvl3pPr>
            <a:lvl4pPr>
              <a:buClr>
                <a:schemeClr val="tx2"/>
              </a:buClr>
              <a:buFont typeface="+mj-lt"/>
              <a:buAutoNum type="arabicPeriod"/>
              <a:defRPr/>
            </a:lvl4pPr>
            <a:lvl5pPr>
              <a:buClr>
                <a:schemeClr val="tx2"/>
              </a:buClr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Agenda point 1, add text here.</a:t>
            </a:r>
            <a:br>
              <a:rPr lang="en-GB"/>
            </a:br>
            <a:r>
              <a:rPr lang="en-GB"/>
              <a:t>Agenda point 2, add text here.</a:t>
            </a:r>
            <a:br>
              <a:rPr lang="en-GB"/>
            </a:br>
            <a:r>
              <a:rPr lang="en-GB"/>
              <a:t>Agenda point 3, add text here.</a:t>
            </a:r>
            <a:br>
              <a:rPr lang="en-GB"/>
            </a:br>
            <a:r>
              <a:rPr lang="en-GB"/>
              <a:t>Agenda point 4, add text here.</a:t>
            </a:r>
            <a:br>
              <a:rPr lang="en-GB"/>
            </a:br>
            <a:r>
              <a:rPr lang="en-GB"/>
              <a:t>Agenda point 5, add text here.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30E13A-9E76-B161-1416-CBE84BD22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4748050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02868D-ACDF-6434-3575-872690D6A7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4748050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74B05C-AADA-DE64-7CCE-6E374DE8A94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047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outside of grey 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405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151742-951B-4B8B-93F8-F6814A0074E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97F4CD0-83C1-4C99-A2BD-6DA4A1CC9D00}" type="datetime4">
              <a:rPr lang="en-GB" smtClean="0"/>
              <a:t>05 May 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920F6-7DEA-40DB-B124-F0789E56046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DB722-CBB2-49EC-937E-10206DEB6B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E53DDB-FDB6-66D3-FC50-5426FF978D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03338"/>
            <a:ext cx="11460163" cy="4489450"/>
          </a:xfrm>
        </p:spPr>
        <p:txBody>
          <a:bodyPr lIns="0" tIns="180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 </a:t>
            </a:r>
            <a:br>
              <a:rPr lang="en-US"/>
            </a:br>
            <a:r>
              <a:rPr lang="en-US"/>
              <a:t>If text content appears too large please reduce the size of this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7A86B9-637F-F18A-3604-5A44F7C4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A89E078-B97D-529E-FF83-DF5AD69D51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D601A5-6CEE-D258-CCEB-85D1BB27BD8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72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5456" y="1303338"/>
            <a:ext cx="11460701" cy="399600"/>
          </a:xfrm>
          <a:prstGeom prst="rect">
            <a:avLst/>
          </a:prstGeom>
        </p:spPr>
        <p:txBody>
          <a:bodyPr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361942" indent="0">
              <a:buNone/>
              <a:defRPr/>
            </a:lvl2pPr>
            <a:lvl3pPr marL="711182" indent="0">
              <a:buNone/>
              <a:defRPr/>
            </a:lvl3pPr>
            <a:lvl4pPr marL="1087939" indent="0">
              <a:buNone/>
              <a:defRPr/>
            </a:lvl4pPr>
            <a:lvl5pPr marL="1473163" indent="0">
              <a:buNone/>
              <a:defRPr/>
            </a:lvl5pPr>
          </a:lstStyle>
          <a:p>
            <a:pPr lvl="0"/>
            <a:r>
              <a:rPr lang="en-GB"/>
              <a:t>Click to enter subheading text 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475D1F-3C7D-443F-9C73-9160E439AE1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C36D2BF-D8B1-4705-ABD7-209D78E9EBFF}" type="datetime4">
              <a:rPr lang="en-GB" smtClean="0"/>
              <a:t>05 May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0FAE2-40C5-48E8-A896-0682681B6AC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F230C5-C173-4CDF-8F46-DDF8D7240B6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07AE8-19F2-04D9-93C9-C4F2357C2A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5125" y="1702938"/>
            <a:ext cx="11460163" cy="4089850"/>
          </a:xfrm>
        </p:spPr>
        <p:txBody>
          <a:bodyPr lIns="0" tIns="180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BDB392-CCE1-B2F2-5843-4AF9AE7D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9D93444-D1FE-4C3C-7B81-D2693144C1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45A9796-316D-7A43-F981-F6A071B72BB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233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/SPAD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AC59E1C-A015-4BA4-AB7D-EC00F37B815F}"/>
              </a:ext>
            </a:extLst>
          </p:cNvPr>
          <p:cNvSpPr/>
          <p:nvPr userDrawn="1"/>
        </p:nvSpPr>
        <p:spPr bwMode="auto">
          <a:xfrm>
            <a:off x="365126" y="1307574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EBA022-30B3-B17F-5D7C-3A3D869D35FA}"/>
              </a:ext>
            </a:extLst>
          </p:cNvPr>
          <p:cNvSpPr>
            <a:spLocks/>
          </p:cNvSpPr>
          <p:nvPr userDrawn="1"/>
        </p:nvSpPr>
        <p:spPr bwMode="auto">
          <a:xfrm>
            <a:off x="365126" y="2778690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Key questions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5A742C-A049-77AC-C2E5-4272D118CC96}"/>
              </a:ext>
            </a:extLst>
          </p:cNvPr>
          <p:cNvSpPr>
            <a:spLocks/>
          </p:cNvSpPr>
          <p:nvPr userDrawn="1"/>
        </p:nvSpPr>
        <p:spPr bwMode="auto">
          <a:xfrm>
            <a:off x="365126" y="4249806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Next steps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6507E6-44A7-B4B5-33F1-9F0C0DC0FDE1}"/>
              </a:ext>
            </a:extLst>
          </p:cNvPr>
          <p:cNvSpPr/>
          <p:nvPr userDrawn="1"/>
        </p:nvSpPr>
        <p:spPr bwMode="auto">
          <a:xfrm>
            <a:off x="365126" y="5720922"/>
            <a:ext cx="1806576" cy="36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Owner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73ECA-2D04-B6E9-1FB4-377F08AA5D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76886-926E-8975-E95D-5BCD6F82EE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E9B4D-B613-11AE-72F8-5A0C3EBFD95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05 May 2023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ABB6F2-78D4-BCC3-D950-5FAF7FCB8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242888"/>
            <a:ext cx="7554912" cy="430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topic / paper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A46E8B4-4C83-8DD1-80BB-CC03BD24AF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7554913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19B5E4-F2A8-7F44-855D-F41DDE3B3D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2450" y="694948"/>
            <a:ext cx="3649661" cy="352801"/>
          </a:xfrm>
        </p:spPr>
        <p:txBody>
          <a:bodyPr lIns="0" tIns="0" rIns="0" bIns="18000" anchor="b" anchorCtr="0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insert date of session 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72F201F-277F-F24E-085D-8160B5FF4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5126" y="1777158"/>
            <a:ext cx="1695450" cy="926921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clear, focused objectives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i</a:t>
            </a:r>
            <a:r>
              <a:rPr lang="en-US"/>
              <a:t>) for decision, </a:t>
            </a:r>
            <a:br>
              <a:rPr lang="en-US"/>
            </a:br>
            <a:r>
              <a:rPr lang="en-US"/>
              <a:t>(ii) for input </a:t>
            </a:r>
            <a:br>
              <a:rPr lang="en-US"/>
            </a:br>
            <a:r>
              <a:rPr lang="en-US"/>
              <a:t>(iii) for awareness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D6FC89-B057-E6C5-C8EA-1FC8CB31B6CA}"/>
              </a:ext>
            </a:extLst>
          </p:cNvPr>
          <p:cNvSpPr/>
          <p:nvPr userDrawn="1"/>
        </p:nvSpPr>
        <p:spPr bwMode="auto">
          <a:xfrm>
            <a:off x="8172450" y="242888"/>
            <a:ext cx="3654425" cy="452059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54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 kern="0">
                <a:solidFill>
                  <a:schemeClr val="tx2"/>
                </a:solidFill>
              </a:rPr>
              <a:t>Session date: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B166E02B-F260-FEAF-DDEB-67922AA11E6E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365126" y="3337172"/>
            <a:ext cx="1695450" cy="838023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key questions to be addressed at the meeting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EA22563-2363-AB1F-DC9F-7A5457933645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82C5C591-14F5-449A-187A-1D9A683E961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60405" y="1307574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DECISION: To seek X’s [single point accountable decision maker] decision to implement A</a:t>
            </a:r>
            <a:br>
              <a:rPr lang="en-US"/>
            </a:br>
            <a:r>
              <a:rPr lang="en-US"/>
              <a:t>INPUT: To receive input to the proposed plan for B</a:t>
            </a:r>
            <a:br>
              <a:rPr lang="en-US"/>
            </a:br>
            <a:r>
              <a:rPr lang="en-US"/>
              <a:t>AWARENESS: To update XXX regarding C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54077D3A-2E14-68B6-5E16-413475F36C3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60405" y="2778690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Does XXX have further input on the proposals set out or require additional information?</a:t>
            </a:r>
            <a:br>
              <a:rPr lang="en-US"/>
            </a:br>
            <a:r>
              <a:rPr lang="en-US"/>
              <a:t>Is XXX supportive of the recommendation to x, y, z?</a:t>
            </a:r>
            <a:br>
              <a:rPr lang="en-US"/>
            </a:br>
            <a:r>
              <a:rPr lang="en-US"/>
              <a:t>Does XXX support the approach outlined to x, y, z?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5DE7D720-AF89-6DE4-D2E5-33C7B01B7E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60405" y="4249806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Key steps following XXX review / decision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8C53FB3B-975B-80D5-29B3-81DC27DCAC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60405" y="5720922"/>
            <a:ext cx="9557738" cy="36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36000" rIns="0" bIns="3600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Single person accountable for this topic / paper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25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152BBA-B0F3-390F-177B-A659A0DA6D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2451" y="1303338"/>
            <a:ext cx="3652838" cy="4477804"/>
          </a:xfrm>
          <a:prstGeom prst="roundRect">
            <a:avLst>
              <a:gd name="adj" fmla="val 45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TEXT content ONLY. </a:t>
            </a:r>
            <a:br>
              <a:rPr lang="en-US"/>
            </a:br>
            <a:r>
              <a:rPr lang="en-US"/>
              <a:t>If text content appears outside of the grey placeholder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72451" y="5791943"/>
            <a:ext cx="3652837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1A55F3-CAC9-450A-8B8C-0D032608240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9AF67FF-E09E-42E7-8CF4-0C88178FECBB}" type="datetime4">
              <a:rPr lang="en-GB" smtClean="0"/>
              <a:t>05 May 2023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6F4AF4-B7CB-44A2-A774-A5EE13FDE7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90446-B95A-4BA4-8B97-68649C262B1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65125" y="5791943"/>
            <a:ext cx="7554913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43D66-CBAC-8A3C-D941-445E2D7EFC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5125" y="1303338"/>
            <a:ext cx="7554913" cy="4478337"/>
          </a:xfrm>
        </p:spPr>
        <p:txBody>
          <a:bodyPr lIns="0" tIns="234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40724D-5874-C573-BE68-E74D3056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DC75F0-FC33-50C5-4836-14CADF87FA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D293B4-51DD-6A15-3268-DC88E0FC951D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605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152BBA-B0F3-390F-177B-A659A0DA6D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125" y="1303338"/>
            <a:ext cx="3652838" cy="4477804"/>
          </a:xfrm>
          <a:prstGeom prst="roundRect">
            <a:avLst>
              <a:gd name="adj" fmla="val 4585"/>
            </a:avLst>
          </a:pr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content ONLY. </a:t>
            </a:r>
            <a:br>
              <a:rPr lang="en-US"/>
            </a:br>
            <a:r>
              <a:rPr lang="en-US"/>
              <a:t>If text content appears outside of the grey placeholder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65125" y="5791943"/>
            <a:ext cx="3652837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1A55F3-CAC9-450A-8B8C-0D032608240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9AF67FF-E09E-42E7-8CF4-0C88178FECBB}" type="datetime4">
              <a:rPr lang="en-GB" smtClean="0"/>
              <a:t>05 May 2023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6F4AF4-B7CB-44A2-A774-A5EE13FDE7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90446-B95A-4BA4-8B97-68649C262B1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74" y="5791943"/>
            <a:ext cx="7554913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43D66-CBAC-8A3C-D941-445E2D7EFC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70374" y="1303338"/>
            <a:ext cx="7554913" cy="4478337"/>
          </a:xfrm>
        </p:spPr>
        <p:txBody>
          <a:bodyPr lIns="252000" tIns="234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40724D-5874-C573-BE68-E74D3056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DC75F0-FC33-50C5-4836-14CADF87FA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D293B4-51DD-6A15-3268-DC88E0FC951D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7107491-B576-4FBA-DF55-410D54CA7B16}"/>
              </a:ext>
            </a:extLst>
          </p:cNvPr>
          <p:cNvSpPr/>
          <p:nvPr userDrawn="1"/>
        </p:nvSpPr>
        <p:spPr>
          <a:xfrm>
            <a:off x="4017963" y="1820564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32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A35D6C9-1CA0-9878-3F7C-4F790C689C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3000" y="1303338"/>
            <a:ext cx="5602288" cy="4488605"/>
          </a:xfrm>
          <a:prstGeom prst="roundRect">
            <a:avLst>
              <a:gd name="adj" fmla="val 4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0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appears outside of grey placeholder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637B329-27DE-51CE-F4B6-EB1199B217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5125" y="1303338"/>
            <a:ext cx="5601600" cy="4488605"/>
          </a:xfrm>
          <a:prstGeom prst="roundRect">
            <a:avLst>
              <a:gd name="adj" fmla="val 39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0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appears outside of grey placeholder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1943"/>
            <a:ext cx="5607050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216325" y="5792438"/>
            <a:ext cx="56089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E3DBB-00A9-4F08-A07C-9ED9733E007D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37A7E-4BE8-4B01-BC5B-6FE33BA2DB0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87596A-DFCB-4141-B4D9-E8297363009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D8B1503-3382-4C3A-A672-A88D048E0DA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32525" y="1454538"/>
            <a:ext cx="5266800" cy="781200"/>
          </a:xfrm>
          <a:prstGeom prst="rect">
            <a:avLst/>
          </a:prstGeom>
        </p:spPr>
        <p:txBody>
          <a:bodyPr wrap="square"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enter</a:t>
            </a:r>
            <a:br>
              <a:rPr lang="en-GB"/>
            </a:br>
            <a:r>
              <a:rPr lang="en-GB"/>
              <a:t>subheading text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CC1C57B-5831-4901-8605-655DBB075B2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391644" y="1454538"/>
            <a:ext cx="5265000" cy="781200"/>
          </a:xfrm>
          <a:prstGeom prst="rect">
            <a:avLst/>
          </a:prstGeom>
        </p:spPr>
        <p:txBody>
          <a:bodyPr wrap="square"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enter</a:t>
            </a:r>
            <a:br>
              <a:rPr lang="en-GB"/>
            </a:br>
            <a:r>
              <a:rPr lang="en-GB"/>
              <a:t>subheading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8AF01B-B7EE-69F0-3113-1E07C2D5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10D87C1-85C7-40B7-3EF5-0997E04A30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0DBE383-AB10-CC3B-D342-10443E02C93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3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, Title and Subtitle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106790" y="1303338"/>
            <a:ext cx="7978421" cy="4487862"/>
          </a:xfrm>
          <a:prstGeom prst="roundRect">
            <a:avLst>
              <a:gd name="adj" fmla="val 38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08000" tIns="1008000">
            <a:noAutofit/>
          </a:bodyPr>
          <a:lstStyle>
            <a:lvl1pPr marL="0" indent="0" algn="ctr"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on the film icon to insert video]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92204-289D-4897-A24D-92B4E89E41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E42D3BA-5EF1-4DB6-ACB2-E19A79A4A64E}" type="datetime4">
              <a:rPr lang="en-GB" smtClean="0"/>
              <a:t>05 May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A5764-43D8-49B1-8CCF-1E44D258B4F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A25ACE-65A6-48E3-AD24-12A240BC4B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9DC526-9754-7DE6-EAC5-B9EB6B6E3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9C0347F-097D-6010-8D87-88D141F8B2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123D2E9-B2C7-255F-E578-0BCEF8C8B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180677-148E-F381-0168-9327D51EF5C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Widescreen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344A2-1C9C-FB10-07A8-CED6CF0274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42888" y="242888"/>
            <a:ext cx="11352439" cy="6384013"/>
          </a:xfrm>
          <a:prstGeom prst="roundRect">
            <a:avLst>
              <a:gd name="adj" fmla="val 27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08000" tIns="108000" bIns="1224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on the film icon to insert video]</a:t>
            </a:r>
          </a:p>
        </p:txBody>
      </p:sp>
    </p:spTree>
    <p:extLst>
      <p:ext uri="{BB962C8B-B14F-4D97-AF65-F5344CB8AC3E}">
        <p14:creationId xmlns:p14="http://schemas.microsoft.com/office/powerpoint/2010/main" val="25993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172451" y="1303338"/>
            <a:ext cx="3652838" cy="4787862"/>
          </a:xfrm>
          <a:prstGeom prst="roundRect">
            <a:avLst>
              <a:gd name="adj" fmla="val 47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80000" tIns="576000" bIns="72000" anchor="ctr">
            <a:noAutofit/>
          </a:bodyPr>
          <a:lstStyle>
            <a:lvl1pPr marL="0" indent="0" algn="ctr">
              <a:buNone/>
              <a:defRPr sz="20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[The image can then be scaled within the frame by using the ‘Crop’ feature in the ‘Picture Format’ tab of the ribbon.</a:t>
            </a:r>
            <a:r>
              <a:rPr lang="en-US"/>
              <a:t> Right click on image to add/edit alt text</a:t>
            </a:r>
            <a:r>
              <a:rPr lang="en-GB"/>
              <a:t>]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4101"/>
            <a:ext cx="7554913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2400"/>
            <a:ext cx="7555231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5B623F-E1ED-BC6F-EAB9-2F7C7BB5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5B934E4-D94D-494D-8E16-6927D2105C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4C03FD5-9F96-2D56-07D6-C43A8485D860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16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10E2EBD-4DBA-A411-89A3-C363C68F93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96079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10E2EBD-4DBA-A411-89A3-C363C68F93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489062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9163369-E20E-4F1F-9100-6DD4DDB346C3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219C323-6E00-D14B-433A-AFFED48030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7"/>
            <a:ext cx="7554913" cy="4788000"/>
          </a:xfrm>
          <a:custGeom>
            <a:avLst/>
            <a:gdLst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26638 w 7554913"/>
              <a:gd name="connsiteY8" fmla="*/ 1402309 h 4788000"/>
              <a:gd name="connsiteX9" fmla="*/ 807326 w 7554913"/>
              <a:gd name="connsiteY9" fmla="*/ 937371 h 4788000"/>
              <a:gd name="connsiteX10" fmla="*/ 850924 w 7554913"/>
              <a:gd name="connsiteY10" fmla="*/ 893772 h 4788000"/>
              <a:gd name="connsiteX11" fmla="*/ 850924 w 7554913"/>
              <a:gd name="connsiteY11" fmla="*/ 639447 h 4788000"/>
              <a:gd name="connsiteX12" fmla="*/ 1360669 w 7554913"/>
              <a:gd name="connsiteY12" fmla="*/ 12872 h 4788000"/>
              <a:gd name="connsiteX13" fmla="*/ 1482160 w 7554913"/>
              <a:gd name="connsiteY13" fmla="*/ 815 h 4788000"/>
              <a:gd name="connsiteX14" fmla="*/ 1697038 w 7554913"/>
              <a:gd name="connsiteY14" fmla="*/ 815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5527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5527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552711 h 4788000"/>
              <a:gd name="connsiteX8" fmla="*/ 807326 w 7554913"/>
              <a:gd name="connsiteY8" fmla="*/ 937371 h 4788000"/>
              <a:gd name="connsiteX9" fmla="*/ 850924 w 7554913"/>
              <a:gd name="connsiteY9" fmla="*/ 893772 h 4788000"/>
              <a:gd name="connsiteX10" fmla="*/ 850924 w 7554913"/>
              <a:gd name="connsiteY10" fmla="*/ 639447 h 4788000"/>
              <a:gd name="connsiteX11" fmla="*/ 1360669 w 7554913"/>
              <a:gd name="connsiteY11" fmla="*/ 12872 h 4788000"/>
              <a:gd name="connsiteX12" fmla="*/ 1482160 w 7554913"/>
              <a:gd name="connsiteY12" fmla="*/ 815 h 4788000"/>
              <a:gd name="connsiteX13" fmla="*/ 1697038 w 7554913"/>
              <a:gd name="connsiteY13" fmla="*/ 815 h 4788000"/>
              <a:gd name="connsiteX14" fmla="*/ 1697038 w 7554913"/>
              <a:gd name="connsiteY14" fmla="*/ 0 h 47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54913" h="4788000">
                <a:moveTo>
                  <a:pt x="1697038" y="0"/>
                </a:moveTo>
                <a:lnTo>
                  <a:pt x="7378379" y="0"/>
                </a:lnTo>
                <a:cubicBezTo>
                  <a:pt x="7475876" y="0"/>
                  <a:pt x="7554913" y="79037"/>
                  <a:pt x="7554913" y="176534"/>
                </a:cubicBezTo>
                <a:lnTo>
                  <a:pt x="7554913" y="4611466"/>
                </a:lnTo>
                <a:cubicBezTo>
                  <a:pt x="7554913" y="4708963"/>
                  <a:pt x="7475876" y="4788000"/>
                  <a:pt x="7378379" y="4788000"/>
                </a:cubicBezTo>
                <a:lnTo>
                  <a:pt x="176534" y="4788000"/>
                </a:lnTo>
                <a:cubicBezTo>
                  <a:pt x="79037" y="4788000"/>
                  <a:pt x="0" y="4708963"/>
                  <a:pt x="0" y="4611466"/>
                </a:cubicBezTo>
                <a:lnTo>
                  <a:pt x="0" y="1552711"/>
                </a:lnTo>
                <a:cubicBezTo>
                  <a:pt x="8759" y="1063964"/>
                  <a:pt x="590287" y="923198"/>
                  <a:pt x="807326" y="937371"/>
                </a:cubicBezTo>
                <a:cubicBezTo>
                  <a:pt x="836392" y="937371"/>
                  <a:pt x="850924" y="915573"/>
                  <a:pt x="850924" y="893772"/>
                </a:cubicBezTo>
                <a:lnTo>
                  <a:pt x="850924" y="639447"/>
                </a:lnTo>
                <a:cubicBezTo>
                  <a:pt x="850924" y="327898"/>
                  <a:pt x="1067897" y="71983"/>
                  <a:pt x="1360669" y="12872"/>
                </a:cubicBezTo>
                <a:lnTo>
                  <a:pt x="1482160" y="815"/>
                </a:lnTo>
                <a:lnTo>
                  <a:pt x="1697038" y="815"/>
                </a:lnTo>
                <a:lnTo>
                  <a:pt x="169703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72000" tIns="216000" rIns="72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B84926-EEA3-D13A-C1FB-3FEC18A7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1464933-1F00-DED1-00C8-C81A38AE38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DCCF40-1773-437E-7AB4-DDD201CB4D42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489062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B729584D-3365-47B8-9AC0-24723AB0A2D0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8DB8D52-5A42-AF02-A231-C38CC50C6F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7"/>
            <a:ext cx="7554913" cy="4787900"/>
          </a:xfrm>
          <a:custGeom>
            <a:avLst/>
            <a:gdLst>
              <a:gd name="connsiteX0" fmla="*/ 176482 w 7554913"/>
              <a:gd name="connsiteY0" fmla="*/ 0 h 4787900"/>
              <a:gd name="connsiteX1" fmla="*/ 7378431 w 7554913"/>
              <a:gd name="connsiteY1" fmla="*/ 0 h 4787900"/>
              <a:gd name="connsiteX2" fmla="*/ 7554913 w 7554913"/>
              <a:gd name="connsiteY2" fmla="*/ 176482 h 4787900"/>
              <a:gd name="connsiteX3" fmla="*/ 7554913 w 7554913"/>
              <a:gd name="connsiteY3" fmla="*/ 4611418 h 4787900"/>
              <a:gd name="connsiteX4" fmla="*/ 7378431 w 7554913"/>
              <a:gd name="connsiteY4" fmla="*/ 4787900 h 4787900"/>
              <a:gd name="connsiteX5" fmla="*/ 176482 w 7554913"/>
              <a:gd name="connsiteY5" fmla="*/ 4787900 h 4787900"/>
              <a:gd name="connsiteX6" fmla="*/ 0 w 7554913"/>
              <a:gd name="connsiteY6" fmla="*/ 4611418 h 4787900"/>
              <a:gd name="connsiteX7" fmla="*/ 0 w 7554913"/>
              <a:gd name="connsiteY7" fmla="*/ 2799479 h 4787900"/>
              <a:gd name="connsiteX8" fmla="*/ 3012 w 7554913"/>
              <a:gd name="connsiteY8" fmla="*/ 2763995 h 4787900"/>
              <a:gd name="connsiteX9" fmla="*/ 415133 w 7554913"/>
              <a:gd name="connsiteY9" fmla="*/ 2402680 h 4787900"/>
              <a:gd name="connsiteX10" fmla="*/ 415133 w 7554913"/>
              <a:gd name="connsiteY10" fmla="*/ 2385217 h 4787900"/>
              <a:gd name="connsiteX11" fmla="*/ 3012 w 7554913"/>
              <a:gd name="connsiteY11" fmla="*/ 2023907 h 4787900"/>
              <a:gd name="connsiteX12" fmla="*/ 0 w 7554913"/>
              <a:gd name="connsiteY12" fmla="*/ 1988423 h 4787900"/>
              <a:gd name="connsiteX13" fmla="*/ 0 w 7554913"/>
              <a:gd name="connsiteY13" fmla="*/ 176482 h 4787900"/>
              <a:gd name="connsiteX14" fmla="*/ 176482 w 7554913"/>
              <a:gd name="connsiteY14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54913" h="4787900">
                <a:moveTo>
                  <a:pt x="176482" y="0"/>
                </a:moveTo>
                <a:lnTo>
                  <a:pt x="7378431" y="0"/>
                </a:lnTo>
                <a:cubicBezTo>
                  <a:pt x="7475899" y="0"/>
                  <a:pt x="7554913" y="79014"/>
                  <a:pt x="7554913" y="176482"/>
                </a:cubicBezTo>
                <a:lnTo>
                  <a:pt x="7554913" y="4611418"/>
                </a:lnTo>
                <a:cubicBezTo>
                  <a:pt x="7554913" y="4708886"/>
                  <a:pt x="7475899" y="4787900"/>
                  <a:pt x="7378431" y="4787900"/>
                </a:cubicBezTo>
                <a:lnTo>
                  <a:pt x="176482" y="4787900"/>
                </a:lnTo>
                <a:cubicBezTo>
                  <a:pt x="79014" y="4787900"/>
                  <a:pt x="0" y="4708886"/>
                  <a:pt x="0" y="4611418"/>
                </a:cubicBezTo>
                <a:lnTo>
                  <a:pt x="0" y="2799479"/>
                </a:lnTo>
                <a:lnTo>
                  <a:pt x="3012" y="2763995"/>
                </a:lnTo>
                <a:cubicBezTo>
                  <a:pt x="35433" y="2581833"/>
                  <a:pt x="179824" y="2466853"/>
                  <a:pt x="415133" y="2402680"/>
                </a:cubicBezTo>
                <a:cubicBezTo>
                  <a:pt x="425612" y="2399188"/>
                  <a:pt x="425612" y="2388709"/>
                  <a:pt x="415133" y="2385217"/>
                </a:cubicBezTo>
                <a:cubicBezTo>
                  <a:pt x="179824" y="2321043"/>
                  <a:pt x="35433" y="2206068"/>
                  <a:pt x="3012" y="2023907"/>
                </a:cubicBezTo>
                <a:lnTo>
                  <a:pt x="0" y="1988423"/>
                </a:lnTo>
                <a:lnTo>
                  <a:pt x="0" y="176482"/>
                </a:lnTo>
                <a:cubicBezTo>
                  <a:pt x="0" y="79014"/>
                  <a:pt x="79014" y="0"/>
                  <a:pt x="1764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72000" tIns="216000" rIns="72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744E32-9E6E-5A11-A7A0-D8AFCFED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9AF8F91-23D2-DD88-482D-7FAFF27C51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B64EB2-7F66-5CCC-3945-F5156896877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04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DFB8F13-AB38-63DB-D1F1-86B6EF73DD2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72451" y="242888"/>
            <a:ext cx="3652838" cy="5848312"/>
          </a:xfrm>
          <a:custGeom>
            <a:avLst/>
            <a:gdLst>
              <a:gd name="connsiteX0" fmla="*/ 190569 w 3652838"/>
              <a:gd name="connsiteY0" fmla="*/ 0 h 5848312"/>
              <a:gd name="connsiteX1" fmla="*/ 3462269 w 3652838"/>
              <a:gd name="connsiteY1" fmla="*/ 0 h 5848312"/>
              <a:gd name="connsiteX2" fmla="*/ 3652838 w 3652838"/>
              <a:gd name="connsiteY2" fmla="*/ 190569 h 5848312"/>
              <a:gd name="connsiteX3" fmla="*/ 3652838 w 3652838"/>
              <a:gd name="connsiteY3" fmla="*/ 5657743 h 5848312"/>
              <a:gd name="connsiteX4" fmla="*/ 3462269 w 3652838"/>
              <a:gd name="connsiteY4" fmla="*/ 5848312 h 5848312"/>
              <a:gd name="connsiteX5" fmla="*/ 190569 w 3652838"/>
              <a:gd name="connsiteY5" fmla="*/ 5848312 h 5848312"/>
              <a:gd name="connsiteX6" fmla="*/ 0 w 3652838"/>
              <a:gd name="connsiteY6" fmla="*/ 5657743 h 5848312"/>
              <a:gd name="connsiteX7" fmla="*/ 0 w 3652838"/>
              <a:gd name="connsiteY7" fmla="*/ 3402065 h 5848312"/>
              <a:gd name="connsiteX8" fmla="*/ 7373 w 3652838"/>
              <a:gd name="connsiteY8" fmla="*/ 3315183 h 5848312"/>
              <a:gd name="connsiteX9" fmla="*/ 442863 w 3652838"/>
              <a:gd name="connsiteY9" fmla="*/ 2933380 h 5848312"/>
              <a:gd name="connsiteX10" fmla="*/ 442863 w 3652838"/>
              <a:gd name="connsiteY10" fmla="*/ 2914928 h 5848312"/>
              <a:gd name="connsiteX11" fmla="*/ 7373 w 3652838"/>
              <a:gd name="connsiteY11" fmla="*/ 2533130 h 5848312"/>
              <a:gd name="connsiteX12" fmla="*/ 0 w 3652838"/>
              <a:gd name="connsiteY12" fmla="*/ 2446249 h 5848312"/>
              <a:gd name="connsiteX13" fmla="*/ 0 w 3652838"/>
              <a:gd name="connsiteY13" fmla="*/ 190569 h 5848312"/>
              <a:gd name="connsiteX14" fmla="*/ 190569 w 3652838"/>
              <a:gd name="connsiteY14" fmla="*/ 0 h 58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52838" h="5848312">
                <a:moveTo>
                  <a:pt x="190569" y="0"/>
                </a:moveTo>
                <a:lnTo>
                  <a:pt x="3462269" y="0"/>
                </a:lnTo>
                <a:cubicBezTo>
                  <a:pt x="3567517" y="0"/>
                  <a:pt x="3652838" y="85321"/>
                  <a:pt x="3652838" y="190569"/>
                </a:cubicBezTo>
                <a:lnTo>
                  <a:pt x="3652838" y="5657743"/>
                </a:lnTo>
                <a:cubicBezTo>
                  <a:pt x="3652838" y="5762991"/>
                  <a:pt x="3567517" y="5848312"/>
                  <a:pt x="3462269" y="5848312"/>
                </a:cubicBezTo>
                <a:lnTo>
                  <a:pt x="190569" y="5848312"/>
                </a:lnTo>
                <a:cubicBezTo>
                  <a:pt x="85321" y="5848312"/>
                  <a:pt x="0" y="5762991"/>
                  <a:pt x="0" y="5657743"/>
                </a:cubicBezTo>
                <a:lnTo>
                  <a:pt x="0" y="3402065"/>
                </a:lnTo>
                <a:lnTo>
                  <a:pt x="7373" y="3315183"/>
                </a:lnTo>
                <a:cubicBezTo>
                  <a:pt x="41632" y="3122692"/>
                  <a:pt x="194211" y="3001193"/>
                  <a:pt x="442863" y="2933380"/>
                </a:cubicBezTo>
                <a:cubicBezTo>
                  <a:pt x="453936" y="2929691"/>
                  <a:pt x="453936" y="2918617"/>
                  <a:pt x="442863" y="2914928"/>
                </a:cubicBezTo>
                <a:cubicBezTo>
                  <a:pt x="194211" y="2847115"/>
                  <a:pt x="41632" y="2725620"/>
                  <a:pt x="7373" y="2533130"/>
                </a:cubicBezTo>
                <a:lnTo>
                  <a:pt x="0" y="2446249"/>
                </a:lnTo>
                <a:lnTo>
                  <a:pt x="0" y="190569"/>
                </a:lnTo>
                <a:cubicBezTo>
                  <a:pt x="0" y="85321"/>
                  <a:pt x="85321" y="0"/>
                  <a:pt x="1905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576000" rIns="108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4101"/>
            <a:ext cx="7554913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2400"/>
            <a:ext cx="7555231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02126E-B6A8-2921-6EF1-1AB371E2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7554912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475D3A0-2D66-AC67-134B-77A55D269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7554913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1FF2E9-41D3-FCB0-8100-2CB5AD7B063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50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C1E2B43-F98E-82F3-DBAA-FC13402D7C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242888"/>
            <a:ext cx="7554914" cy="5848312"/>
          </a:xfrm>
          <a:custGeom>
            <a:avLst/>
            <a:gdLst>
              <a:gd name="connsiteX0" fmla="*/ 2145019 w 7554914"/>
              <a:gd name="connsiteY0" fmla="*/ 0 h 5848312"/>
              <a:gd name="connsiteX1" fmla="*/ 7370751 w 7554914"/>
              <a:gd name="connsiteY1" fmla="*/ 0 h 5848312"/>
              <a:gd name="connsiteX2" fmla="*/ 7554914 w 7554914"/>
              <a:gd name="connsiteY2" fmla="*/ 184163 h 5848312"/>
              <a:gd name="connsiteX3" fmla="*/ 7554914 w 7554914"/>
              <a:gd name="connsiteY3" fmla="*/ 5664149 h 5848312"/>
              <a:gd name="connsiteX4" fmla="*/ 7370751 w 7554914"/>
              <a:gd name="connsiteY4" fmla="*/ 5848312 h 5848312"/>
              <a:gd name="connsiteX5" fmla="*/ 184163 w 7554914"/>
              <a:gd name="connsiteY5" fmla="*/ 5848312 h 5848312"/>
              <a:gd name="connsiteX6" fmla="*/ 0 w 7554914"/>
              <a:gd name="connsiteY6" fmla="*/ 5664149 h 5848312"/>
              <a:gd name="connsiteX7" fmla="*/ 0 w 7554914"/>
              <a:gd name="connsiteY7" fmla="*/ 2161063 h 5848312"/>
              <a:gd name="connsiteX8" fmla="*/ 38324 w 7554914"/>
              <a:gd name="connsiteY8" fmla="*/ 2036037 h 5848312"/>
              <a:gd name="connsiteX9" fmla="*/ 1172960 w 7554914"/>
              <a:gd name="connsiteY9" fmla="*/ 1360305 h 5848312"/>
              <a:gd name="connsiteX10" fmla="*/ 1236325 w 7554914"/>
              <a:gd name="connsiteY10" fmla="*/ 1296939 h 5848312"/>
              <a:gd name="connsiteX11" fmla="*/ 1236325 w 7554914"/>
              <a:gd name="connsiteY11" fmla="*/ 927309 h 5848312"/>
              <a:gd name="connsiteX12" fmla="*/ 1977178 w 7554914"/>
              <a:gd name="connsiteY12" fmla="*/ 16657 h 58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4914" h="5848312">
                <a:moveTo>
                  <a:pt x="2145019" y="0"/>
                </a:moveTo>
                <a:lnTo>
                  <a:pt x="7370751" y="0"/>
                </a:lnTo>
                <a:cubicBezTo>
                  <a:pt x="7472461" y="0"/>
                  <a:pt x="7554914" y="82453"/>
                  <a:pt x="7554914" y="184163"/>
                </a:cubicBezTo>
                <a:lnTo>
                  <a:pt x="7554914" y="5664149"/>
                </a:lnTo>
                <a:cubicBezTo>
                  <a:pt x="7554914" y="5765859"/>
                  <a:pt x="7472461" y="5848312"/>
                  <a:pt x="7370751" y="5848312"/>
                </a:cubicBezTo>
                <a:lnTo>
                  <a:pt x="184163" y="5848312"/>
                </a:lnTo>
                <a:cubicBezTo>
                  <a:pt x="82453" y="5848312"/>
                  <a:pt x="0" y="5765859"/>
                  <a:pt x="0" y="5664149"/>
                </a:cubicBezTo>
                <a:lnTo>
                  <a:pt x="0" y="2161063"/>
                </a:lnTo>
                <a:lnTo>
                  <a:pt x="38324" y="2036037"/>
                </a:lnTo>
                <a:cubicBezTo>
                  <a:pt x="232381" y="1588024"/>
                  <a:pt x="681881" y="1376146"/>
                  <a:pt x="1172960" y="1360305"/>
                </a:cubicBezTo>
                <a:cubicBezTo>
                  <a:pt x="1215204" y="1360305"/>
                  <a:pt x="1236325" y="1328624"/>
                  <a:pt x="1236325" y="1296939"/>
                </a:cubicBezTo>
                <a:lnTo>
                  <a:pt x="1236325" y="927309"/>
                </a:lnTo>
                <a:cubicBezTo>
                  <a:pt x="1236325" y="474509"/>
                  <a:pt x="1551669" y="102568"/>
                  <a:pt x="1977178" y="166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576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304101"/>
            <a:ext cx="3652839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2993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8CFF33-B49E-9711-53F9-19D0CC0A1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242888"/>
            <a:ext cx="3905250" cy="430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A3CE1FB-D5F5-92E1-9D34-DB8E8889C9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3905250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91AF96-43AB-49E0-5AA2-71826DA9639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19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00430-8A32-4EA0-BAD1-A7727B812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794-638D-4328-B0BC-C610FB243ADC}" type="datetime4">
              <a:rPr lang="en-GB" smtClean="0"/>
              <a:t>05 May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6E0BB-62AD-47AF-909C-4F33FB56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EE5C-8451-457A-BD36-F438731D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1071252-BD8E-4D3D-BF35-8427544DD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3176" y="242888"/>
            <a:ext cx="6712112" cy="5848350"/>
          </a:xfrm>
        </p:spPr>
        <p:txBody>
          <a:bodyPr lIns="0" tIns="180000" rIns="0" bIns="180000" anchor="t">
            <a:noAutofit/>
          </a:bodyPr>
          <a:lstStyle>
            <a:lvl1pPr marL="720000" indent="-720000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2800"/>
            </a:lvl1pPr>
            <a:lvl2pPr marL="814742" indent="-457200">
              <a:buClr>
                <a:schemeClr val="tx2"/>
              </a:buClr>
              <a:buFont typeface="+mj-lt"/>
              <a:buAutoNum type="arabicPeriod"/>
              <a:defRPr/>
            </a:lvl2pPr>
            <a:lvl3pPr marL="1177182" indent="-457200">
              <a:buClr>
                <a:schemeClr val="tx2"/>
              </a:buClr>
              <a:buFont typeface="+mj-lt"/>
              <a:buAutoNum type="arabicPeriod"/>
              <a:defRPr/>
            </a:lvl3pPr>
            <a:lvl4pPr>
              <a:buClr>
                <a:schemeClr val="tx2"/>
              </a:buClr>
              <a:buFont typeface="+mj-lt"/>
              <a:buAutoNum type="arabicPeriod"/>
              <a:defRPr/>
            </a:lvl4pPr>
            <a:lvl5pPr>
              <a:buClr>
                <a:schemeClr val="tx2"/>
              </a:buClr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Agenda point 1, add text here.</a:t>
            </a:r>
            <a:br>
              <a:rPr lang="en-GB"/>
            </a:br>
            <a:r>
              <a:rPr lang="en-GB"/>
              <a:t>Agenda point 2, add text here.</a:t>
            </a:r>
            <a:br>
              <a:rPr lang="en-GB"/>
            </a:br>
            <a:r>
              <a:rPr lang="en-GB"/>
              <a:t>Agenda point 3, add text here.</a:t>
            </a:r>
            <a:br>
              <a:rPr lang="en-GB"/>
            </a:br>
            <a:r>
              <a:rPr lang="en-GB"/>
              <a:t>Agenda point 4, add text here.</a:t>
            </a:r>
            <a:br>
              <a:rPr lang="en-GB"/>
            </a:br>
            <a:r>
              <a:rPr lang="en-GB"/>
              <a:t>Agenda point 5, add text here.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30E13A-9E76-B161-1416-CBE84BD22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4748050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02868D-ACDF-6434-3575-872690D6A7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4748050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74B05C-AADA-DE64-7CCE-6E374DE8A94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047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2100262"/>
            <a:ext cx="3652838" cy="36921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2DC6169B-19DB-4994-BA6B-38503C57DC8A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FC42DF1-9B7E-9A5C-E40E-35292FD97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5126" y="1303338"/>
            <a:ext cx="3480970" cy="796925"/>
          </a:xfrm>
        </p:spPr>
        <p:txBody>
          <a:bodyPr lIns="0" tIns="72000" rIns="0" bIns="7200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Click to edit subheading text</a:t>
            </a:r>
            <a:endParaRPr lang="en-GB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42A83F9-173D-2F5C-840B-653949B4C5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48179" y="1303337"/>
            <a:ext cx="7977108" cy="4787900"/>
          </a:xfrm>
          <a:custGeom>
            <a:avLst/>
            <a:gdLst>
              <a:gd name="connsiteX0" fmla="*/ 594703 w 7977108"/>
              <a:gd name="connsiteY0" fmla="*/ 0 h 4787900"/>
              <a:gd name="connsiteX1" fmla="*/ 7804600 w 7977108"/>
              <a:gd name="connsiteY1" fmla="*/ 0 h 4787900"/>
              <a:gd name="connsiteX2" fmla="*/ 7977108 w 7977108"/>
              <a:gd name="connsiteY2" fmla="*/ 172508 h 4787900"/>
              <a:gd name="connsiteX3" fmla="*/ 7977108 w 7977108"/>
              <a:gd name="connsiteY3" fmla="*/ 4615392 h 4787900"/>
              <a:gd name="connsiteX4" fmla="*/ 7804600 w 7977108"/>
              <a:gd name="connsiteY4" fmla="*/ 4787900 h 4787900"/>
              <a:gd name="connsiteX5" fmla="*/ 594703 w 7977108"/>
              <a:gd name="connsiteY5" fmla="*/ 4787900 h 4787900"/>
              <a:gd name="connsiteX6" fmla="*/ 422195 w 7977108"/>
              <a:gd name="connsiteY6" fmla="*/ 4615392 h 4787900"/>
              <a:gd name="connsiteX7" fmla="*/ 422195 w 7977108"/>
              <a:gd name="connsiteY7" fmla="*/ 1002316 h 4787900"/>
              <a:gd name="connsiteX8" fmla="*/ 419981 w 7977108"/>
              <a:gd name="connsiteY8" fmla="*/ 976226 h 4787900"/>
              <a:gd name="connsiteX9" fmla="*/ 7859 w 7977108"/>
              <a:gd name="connsiteY9" fmla="*/ 614915 h 4787900"/>
              <a:gd name="connsiteX10" fmla="*/ 7859 w 7977108"/>
              <a:gd name="connsiteY10" fmla="*/ 597453 h 4787900"/>
              <a:gd name="connsiteX11" fmla="*/ 419981 w 7977108"/>
              <a:gd name="connsiteY11" fmla="*/ 236137 h 4787900"/>
              <a:gd name="connsiteX12" fmla="*/ 422195 w 7977108"/>
              <a:gd name="connsiteY12" fmla="*/ 210041 h 4787900"/>
              <a:gd name="connsiteX13" fmla="*/ 422195 w 7977108"/>
              <a:gd name="connsiteY13" fmla="*/ 172508 h 4787900"/>
              <a:gd name="connsiteX14" fmla="*/ 594703 w 7977108"/>
              <a:gd name="connsiteY14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7108" h="4787900">
                <a:moveTo>
                  <a:pt x="594703" y="0"/>
                </a:moveTo>
                <a:lnTo>
                  <a:pt x="7804600" y="0"/>
                </a:lnTo>
                <a:cubicBezTo>
                  <a:pt x="7899874" y="0"/>
                  <a:pt x="7977108" y="77234"/>
                  <a:pt x="7977108" y="172508"/>
                </a:cubicBezTo>
                <a:lnTo>
                  <a:pt x="7977108" y="4615392"/>
                </a:lnTo>
                <a:cubicBezTo>
                  <a:pt x="7977108" y="4710666"/>
                  <a:pt x="7899874" y="4787900"/>
                  <a:pt x="7804600" y="4787900"/>
                </a:cubicBezTo>
                <a:lnTo>
                  <a:pt x="594703" y="4787900"/>
                </a:lnTo>
                <a:cubicBezTo>
                  <a:pt x="499429" y="4787900"/>
                  <a:pt x="422195" y="4710666"/>
                  <a:pt x="422195" y="4615392"/>
                </a:cubicBezTo>
                <a:lnTo>
                  <a:pt x="422195" y="1002316"/>
                </a:lnTo>
                <a:lnTo>
                  <a:pt x="419981" y="976226"/>
                </a:lnTo>
                <a:cubicBezTo>
                  <a:pt x="387560" y="794064"/>
                  <a:pt x="243169" y="679089"/>
                  <a:pt x="7859" y="614915"/>
                </a:cubicBezTo>
                <a:cubicBezTo>
                  <a:pt x="-2620" y="611423"/>
                  <a:pt x="-2620" y="600944"/>
                  <a:pt x="7859" y="597453"/>
                </a:cubicBezTo>
                <a:cubicBezTo>
                  <a:pt x="243169" y="533278"/>
                  <a:pt x="387560" y="418299"/>
                  <a:pt x="419981" y="236137"/>
                </a:cubicBezTo>
                <a:lnTo>
                  <a:pt x="422195" y="210041"/>
                </a:lnTo>
                <a:lnTo>
                  <a:pt x="422195" y="172508"/>
                </a:lnTo>
                <a:cubicBezTo>
                  <a:pt x="422195" y="77234"/>
                  <a:pt x="499429" y="0"/>
                  <a:pt x="5947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00000" tIns="216000" rIns="540000" bIns="72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92BEDA-CC1A-B239-4AEA-C3F37E21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750812B-2C47-57D4-77B8-4674E64952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DE5D052-D1E8-918C-87BF-6E3142B87FE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55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303338"/>
            <a:ext cx="560228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223001" y="1303338"/>
            <a:ext cx="5602288" cy="2049077"/>
          </a:xfrm>
          <a:prstGeom prst="roundRect">
            <a:avLst>
              <a:gd name="adj" fmla="val 85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6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</a:t>
            </a:r>
            <a:br>
              <a:rPr lang="en-US"/>
            </a:br>
            <a:r>
              <a:rPr lang="en-US"/>
              <a:t>using the ‘Crop’ feature in the ‘Picture Format’ tab </a:t>
            </a:r>
            <a:br>
              <a:rPr lang="en-US"/>
            </a:br>
            <a:r>
              <a:rPr lang="en-US"/>
              <a:t>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223001" y="3383480"/>
            <a:ext cx="5602287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223001" y="3713345"/>
            <a:ext cx="5602288" cy="2048029"/>
          </a:xfrm>
          <a:prstGeom prst="roundRect">
            <a:avLst>
              <a:gd name="adj" fmla="val 84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6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</a:t>
            </a:r>
            <a:br>
              <a:rPr lang="en-US"/>
            </a:br>
            <a:r>
              <a:rPr lang="en-US"/>
              <a:t>using the ‘Crop’ feature in the ‘Picture Format’ tab </a:t>
            </a:r>
            <a:br>
              <a:rPr lang="en-US"/>
            </a:br>
            <a:r>
              <a:rPr lang="en-US"/>
              <a:t>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223001" y="5792438"/>
            <a:ext cx="5602287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D35EAFE1-FE5F-44CC-825D-16EBF058F4AD}" type="datetime4">
              <a:rPr lang="en-GB" smtClean="0"/>
              <a:t>05 May 2023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A279A2-5C44-FF2E-B384-6E6E2D4B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A0BC10E-676C-5CAF-16CC-96A54F223F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C5935EB-46DA-41B4-C62C-331192886E84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21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8"/>
            <a:ext cx="3649663" cy="4471820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270376" y="5790465"/>
            <a:ext cx="3650970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172450" y="1303338"/>
            <a:ext cx="3650400" cy="4471200"/>
          </a:xfrm>
          <a:prstGeom prst="roundRect">
            <a:avLst>
              <a:gd name="adj" fmla="val 5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172450" y="5792438"/>
            <a:ext cx="3652838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B03DE9E3-FCC4-44C9-9C9C-3C907C61E776}" type="datetime4">
              <a:rPr lang="en-GB" smtClean="0"/>
              <a:t>05 May 2023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258698-286C-88FD-70CB-ECDC7EEF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5C8553-9D06-642B-D0A0-1E6DF4F5CE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C8E6EBF-1077-88CA-250A-BC3D173D625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7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5633-6431-4284-9ADB-4E615125888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11AFB533-57EF-4766-9D87-DAD3C67F4A40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4D40-638F-40AA-882E-9A6164C7956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E44AE-F798-4C55-8F91-872E4A73792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B3A39-D8B7-A2C0-89DB-5314F345D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125" y="5792400"/>
            <a:ext cx="11460163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E2FA657-3A41-6C8A-7C73-5FF4D5761F76}"/>
              </a:ext>
            </a:extLst>
          </p:cNvPr>
          <p:cNvSpPr>
            <a:spLocks noGrp="1"/>
          </p:cNvSpPr>
          <p:nvPr>
            <p:ph type="tbl" sz="quarter" idx="34" hasCustomPrompt="1"/>
          </p:nvPr>
        </p:nvSpPr>
        <p:spPr>
          <a:xfrm>
            <a:off x="365119" y="1303338"/>
            <a:ext cx="11459625" cy="4489450"/>
          </a:xfrm>
        </p:spPr>
        <p:txBody>
          <a:bodyPr lIns="0" rIns="0">
            <a:noAutofit/>
          </a:bodyPr>
          <a:lstStyle>
            <a:lvl1pPr>
              <a:defRPr/>
            </a:lvl1pPr>
          </a:lstStyle>
          <a:p>
            <a:r>
              <a:rPr lang="en-GB"/>
              <a:t>Click TABLE icon to insert table.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A4EB32-D948-C409-F1E5-9F712310D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E30107F-6B57-65E7-BD35-CCB493B8D6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F611BFB-31C6-6656-90B9-BB1C81967B2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82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5633-6431-4284-9ADB-4E615125888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84741D83-B006-4893-8541-66BA34E08C4B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4D40-638F-40AA-882E-9A6164C7956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E44AE-F798-4C55-8F91-872E4A73792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B3A39-D8B7-A2C0-89DB-5314F345D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6713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994D5C1-7836-1E91-87FA-56E472221EB3}"/>
              </a:ext>
            </a:extLst>
          </p:cNvPr>
          <p:cNvSpPr>
            <a:spLocks noGrp="1"/>
          </p:cNvSpPr>
          <p:nvPr>
            <p:ph type="chart" sz="quarter" idx="34" hasCustomPrompt="1"/>
          </p:nvPr>
        </p:nvSpPr>
        <p:spPr>
          <a:xfrm>
            <a:off x="365125" y="1303338"/>
            <a:ext cx="11460163" cy="4489062"/>
          </a:xfrm>
        </p:spPr>
        <p:txBody>
          <a:bodyPr lIns="0" rIns="0">
            <a:noAutofit/>
          </a:bodyPr>
          <a:lstStyle>
            <a:lvl1pPr>
              <a:defRPr/>
            </a:lvl1pPr>
          </a:lstStyle>
          <a:p>
            <a:r>
              <a:rPr lang="en-GB"/>
              <a:t>Click CHART icons to insert chart.</a:t>
            </a:r>
            <a:br>
              <a:rPr lang="en-GB"/>
            </a:br>
            <a:r>
              <a:rPr lang="en-US"/>
              <a:t>Please ensure your chart title, legend, x and y axis titles are minimum 12 </a:t>
            </a:r>
            <a:r>
              <a:rPr lang="en-US" err="1"/>
              <a:t>pt</a:t>
            </a:r>
            <a:r>
              <a:rPr lang="en-US"/>
              <a:t>, Arial black for accessibility. 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CCEE79-8221-4C6C-2397-0791C95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091ECF0-259D-F144-9708-B8296C87B0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3FC0E92-53E2-6353-15B7-7028E9E80A82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48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57A6D-CCB0-DF2D-0D9A-6184CE396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2BDB7-A7FE-AA4E-3952-EBCCAC237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6505-B9A2-3A36-B9B6-3E3CF07A64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05 May 2023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924AB-56D4-343D-306B-195A924E9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84351E-5906-1465-ED52-DA75D363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BDBB70-10FD-DDED-C062-9AA9276564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DFC7D-EB75-1C71-FBB6-74679DF5FB23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4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FB0EC8B-993B-9701-B3D4-2FBFA2652AA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7B165-5683-4F5F-9FF2-907EF7B970C8}" type="datetime4">
              <a:rPr lang="en-GB" smtClean="0"/>
              <a:t>05 May 2023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4B64CB0-473B-DCCB-4EF6-AD25967272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70C223B-EC3F-01A9-ECD3-7E6A591C40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3466546-C07E-BFBF-4B2F-E4D299013F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4800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8F5241F-6CBA-AE82-8AEE-138E90E20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328" t="12162" r="1499" b="12843"/>
          <a:stretch/>
        </p:blipFill>
        <p:spPr>
          <a:xfrm>
            <a:off x="219299" y="6191252"/>
            <a:ext cx="1215582" cy="5638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0C54E86-8E74-E1E1-9919-BF95D8B2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936C739-784E-0B16-D78E-DAACEC459BE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8BE41CA-ABEC-55CB-D62E-31831DAD300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22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C3EA56-5111-4037-9D95-99472C98B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05 May 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CE7BCF-23E0-421B-8A21-1CDDB167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F21D1-F1DD-4945-8EF8-43393EDC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A2858F-078E-2E59-C8A6-5102082DA3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</p:spTree>
    <p:extLst>
      <p:ext uri="{BB962C8B-B14F-4D97-AF65-F5344CB8AC3E}">
        <p14:creationId xmlns:p14="http://schemas.microsoft.com/office/powerpoint/2010/main" val="14482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E210B85-691C-7298-6DB6-61C25A5191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6115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E210B85-691C-7298-6DB6-61C25A519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F7EFD61-0B79-2619-1483-7B804B2C8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11460163" cy="1260000"/>
          </a:xfrm>
        </p:spPr>
        <p:txBody>
          <a:bodyPr vert="horz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enter section header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BC9BD8C-031D-7F0A-C46B-D38FB01367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11460164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tx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section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B01FA46-1D8D-93AD-9A24-7740D438F0B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175" y="5967611"/>
            <a:ext cx="1401150" cy="42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66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E210B85-691C-7298-6DB6-61C25A5191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6115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E210B85-691C-7298-6DB6-61C25A519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F7EFD61-0B79-2619-1483-7B804B2C8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11460163" cy="1260000"/>
          </a:xfrm>
        </p:spPr>
        <p:txBody>
          <a:bodyPr vert="horz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enter section header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BC9BD8C-031D-7F0A-C46B-D38FB01367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11460164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tx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section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B01FA46-1D8D-93AD-9A24-7740D438F0B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7175" y="5967611"/>
            <a:ext cx="1401150" cy="42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outside of grey 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405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8276E86-C9B6-1B20-0470-A93E9FE768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6347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8276E86-C9B6-1B20-0470-A93E9FE768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7905DD1F-ADCE-21F5-3B42-348B73562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8651875" cy="1260000"/>
          </a:xfrm>
        </p:spPr>
        <p:txBody>
          <a:bodyPr vert="horz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enter section header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A65F606-CDCB-0367-61AA-199FECCB3A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8651876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section 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E066BEF-B097-8826-7B68-974384A3DA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772" t="25173" r="16016" b="28870"/>
          <a:stretch/>
        </p:blipFill>
        <p:spPr>
          <a:xfrm>
            <a:off x="322824" y="5861243"/>
            <a:ext cx="1586940" cy="5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B20AFD6-6925-491B-B024-5E0A32A58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590" t="25173" r="17185" b="31039"/>
          <a:stretch/>
        </p:blipFill>
        <p:spPr>
          <a:xfrm>
            <a:off x="152399" y="2073890"/>
            <a:ext cx="11992273" cy="45396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90B266-F3BD-2613-5CB9-7E4A4FDFC416}"/>
              </a:ext>
            </a:extLst>
          </p:cNvPr>
          <p:cNvSpPr/>
          <p:nvPr userDrawn="1"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F8659A8-C764-F3A5-40B7-A3CB7A35D2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3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RN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03810C-0168-8013-6BD1-DF4493DB8F41}"/>
              </a:ext>
            </a:extLst>
          </p:cNvPr>
          <p:cNvSpPr/>
          <p:nvPr userDrawn="1"/>
        </p:nvSpPr>
        <p:spPr bwMode="auto">
          <a:xfrm>
            <a:off x="242888" y="242888"/>
            <a:ext cx="11704637" cy="58483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GB" sz="9600" kern="0">
                <a:solidFill>
                  <a:schemeClr val="bg1"/>
                </a:solidFill>
              </a:rPr>
              <a:t>Do not use </a:t>
            </a:r>
            <a:br>
              <a:rPr lang="en-GB" sz="9600" kern="0">
                <a:solidFill>
                  <a:schemeClr val="bg1"/>
                </a:solidFill>
              </a:rPr>
            </a:br>
            <a:r>
              <a:rPr lang="en-GB" sz="9600" kern="0">
                <a:solidFill>
                  <a:schemeClr val="bg1"/>
                </a:solidFill>
              </a:rPr>
              <a:t>layouts that appear </a:t>
            </a:r>
            <a:br>
              <a:rPr lang="en-GB" sz="9600" kern="0">
                <a:solidFill>
                  <a:schemeClr val="bg1"/>
                </a:solidFill>
              </a:rPr>
            </a:br>
            <a:r>
              <a:rPr lang="en-GB" sz="9600" kern="0">
                <a:solidFill>
                  <a:schemeClr val="bg1"/>
                </a:solidFill>
              </a:rPr>
              <a:t>after this point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FE542C-8ECE-F9C9-8F96-80B2751FAA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28" t="12162" r="1499" b="12843"/>
          <a:stretch/>
        </p:blipFill>
        <p:spPr>
          <a:xfrm>
            <a:off x="90711" y="6207919"/>
            <a:ext cx="1215582" cy="5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1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151742-951B-4B8B-93F8-F6814A0074E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97F4CD0-83C1-4C99-A2BD-6DA4A1CC9D00}" type="datetime4">
              <a:rPr lang="en-GB" smtClean="0"/>
              <a:t>05 May 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920F6-7DEA-40DB-B124-F0789E56046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DB722-CBB2-49EC-937E-10206DEB6B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E53DDB-FDB6-66D3-FC50-5426FF978D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03338"/>
            <a:ext cx="11460163" cy="4489450"/>
          </a:xfrm>
        </p:spPr>
        <p:txBody>
          <a:bodyPr lIns="0" tIns="180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 </a:t>
            </a:r>
            <a:br>
              <a:rPr lang="en-US"/>
            </a:br>
            <a:r>
              <a:rPr lang="en-US"/>
              <a:t>If text content appears too large please reduce the size of this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7A86B9-637F-F18A-3604-5A44F7C4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A89E078-B97D-529E-FF83-DF5AD69D51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D601A5-6CEE-D258-CCEB-85D1BB27BD8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72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00430-8A32-4EA0-BAD1-A7727B812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794-638D-4328-B0BC-C610FB243ADC}" type="datetime4">
              <a:rPr lang="en-GB" smtClean="0"/>
              <a:t>05 May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6E0BB-62AD-47AF-909C-4F33FB56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EE5C-8451-457A-BD36-F438731D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1071252-BD8E-4D3D-BF35-8427544DD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3176" y="242888"/>
            <a:ext cx="6712112" cy="5848350"/>
          </a:xfrm>
        </p:spPr>
        <p:txBody>
          <a:bodyPr lIns="0" tIns="180000" rIns="0" bIns="180000" anchor="t">
            <a:noAutofit/>
          </a:bodyPr>
          <a:lstStyle>
            <a:lvl1pPr marL="720000" indent="-720000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2800"/>
            </a:lvl1pPr>
            <a:lvl2pPr marL="814742" indent="-457200">
              <a:buClr>
                <a:schemeClr val="tx2"/>
              </a:buClr>
              <a:buFont typeface="+mj-lt"/>
              <a:buAutoNum type="arabicPeriod"/>
              <a:defRPr/>
            </a:lvl2pPr>
            <a:lvl3pPr marL="1177182" indent="-457200">
              <a:buClr>
                <a:schemeClr val="tx2"/>
              </a:buClr>
              <a:buFont typeface="+mj-lt"/>
              <a:buAutoNum type="arabicPeriod"/>
              <a:defRPr/>
            </a:lvl3pPr>
            <a:lvl4pPr>
              <a:buClr>
                <a:schemeClr val="tx2"/>
              </a:buClr>
              <a:buFont typeface="+mj-lt"/>
              <a:buAutoNum type="arabicPeriod"/>
              <a:defRPr/>
            </a:lvl4pPr>
            <a:lvl5pPr>
              <a:buClr>
                <a:schemeClr val="tx2"/>
              </a:buClr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Agenda point 1, add text here.</a:t>
            </a:r>
            <a:br>
              <a:rPr lang="en-GB"/>
            </a:br>
            <a:r>
              <a:rPr lang="en-GB"/>
              <a:t>Agenda point 2, add text here.</a:t>
            </a:r>
            <a:br>
              <a:rPr lang="en-GB"/>
            </a:br>
            <a:r>
              <a:rPr lang="en-GB"/>
              <a:t>Agenda point 3, add text here.</a:t>
            </a:r>
            <a:br>
              <a:rPr lang="en-GB"/>
            </a:br>
            <a:r>
              <a:rPr lang="en-GB"/>
              <a:t>Agenda point 4, add text here.</a:t>
            </a:r>
            <a:br>
              <a:rPr lang="en-GB"/>
            </a:br>
            <a:r>
              <a:rPr lang="en-GB"/>
              <a:t>Agenda point 5, add text here.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30E13A-9E76-B161-1416-CBE84BD22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4748050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02868D-ACDF-6434-3575-872690D6A7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4748050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74B05C-AADA-DE64-7CCE-6E374DE8A94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047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892896-0027-443A-D01E-0CE282B3A5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892896-0027-443A-D01E-0CE282B3A5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ADD59A9-81EE-0DF4-BF97-645E59790906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12192000" cy="3382710"/>
          </a:xfrm>
          <a:custGeom>
            <a:avLst/>
            <a:gdLst>
              <a:gd name="connsiteX0" fmla="*/ 0 w 12192000"/>
              <a:gd name="connsiteY0" fmla="*/ 0 h 3382710"/>
              <a:gd name="connsiteX1" fmla="*/ 12192000 w 12192000"/>
              <a:gd name="connsiteY1" fmla="*/ 0 h 3382710"/>
              <a:gd name="connsiteX2" fmla="*/ 12192000 w 12192000"/>
              <a:gd name="connsiteY2" fmla="*/ 2525484 h 3382710"/>
              <a:gd name="connsiteX3" fmla="*/ 10930890 w 12192000"/>
              <a:gd name="connsiteY3" fmla="*/ 2525484 h 3382710"/>
              <a:gd name="connsiteX4" fmla="*/ 8755659 w 12192000"/>
              <a:gd name="connsiteY4" fmla="*/ 2525484 h 3382710"/>
              <a:gd name="connsiteX5" fmla="*/ 7004114 w 12192000"/>
              <a:gd name="connsiteY5" fmla="*/ 2525484 h 3382710"/>
              <a:gd name="connsiteX6" fmla="*/ 6113526 w 12192000"/>
              <a:gd name="connsiteY6" fmla="*/ 3366922 h 3382710"/>
              <a:gd name="connsiteX7" fmla="*/ 6078476 w 12192000"/>
              <a:gd name="connsiteY7" fmla="*/ 3366922 h 3382710"/>
              <a:gd name="connsiteX8" fmla="*/ 5187887 w 12192000"/>
              <a:gd name="connsiteY8" fmla="*/ 2525484 h 3382710"/>
              <a:gd name="connsiteX9" fmla="*/ 3436341 w 12192000"/>
              <a:gd name="connsiteY9" fmla="*/ 2525484 h 3382710"/>
              <a:gd name="connsiteX10" fmla="*/ 1261112 w 12192000"/>
              <a:gd name="connsiteY10" fmla="*/ 2525484 h 3382710"/>
              <a:gd name="connsiteX11" fmla="*/ 0 w 12192000"/>
              <a:gd name="connsiteY11" fmla="*/ 2525484 h 338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382710">
                <a:moveTo>
                  <a:pt x="0" y="0"/>
                </a:moveTo>
                <a:lnTo>
                  <a:pt x="12192000" y="0"/>
                </a:lnTo>
                <a:lnTo>
                  <a:pt x="12192000" y="2525484"/>
                </a:lnTo>
                <a:lnTo>
                  <a:pt x="10930890" y="2525484"/>
                </a:lnTo>
                <a:lnTo>
                  <a:pt x="8755659" y="2525484"/>
                </a:lnTo>
                <a:lnTo>
                  <a:pt x="7004114" y="2525484"/>
                </a:lnTo>
                <a:cubicBezTo>
                  <a:pt x="6541294" y="2525484"/>
                  <a:pt x="6260783" y="2827046"/>
                  <a:pt x="6113526" y="3366922"/>
                </a:cubicBezTo>
                <a:cubicBezTo>
                  <a:pt x="6106478" y="3387973"/>
                  <a:pt x="6085525" y="3387973"/>
                  <a:pt x="6078476" y="3366922"/>
                </a:cubicBezTo>
                <a:cubicBezTo>
                  <a:pt x="5931221" y="2827046"/>
                  <a:pt x="5650707" y="2525484"/>
                  <a:pt x="5187887" y="2525484"/>
                </a:cubicBezTo>
                <a:lnTo>
                  <a:pt x="3436341" y="2525484"/>
                </a:lnTo>
                <a:lnTo>
                  <a:pt x="1261112" y="2525484"/>
                </a:lnTo>
                <a:lnTo>
                  <a:pt x="0" y="2525484"/>
                </a:lnTo>
                <a:close/>
              </a:path>
            </a:pathLst>
          </a:cu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20700" y="3940216"/>
            <a:ext cx="11150600" cy="5480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enter presentation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0700" y="4502943"/>
            <a:ext cx="11150600" cy="4752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subtitle / presenter 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1E81C-A3CE-333A-79BA-25D8F93FB564}"/>
              </a:ext>
            </a:extLst>
          </p:cNvPr>
          <p:cNvSpPr/>
          <p:nvPr userDrawn="1"/>
        </p:nvSpPr>
        <p:spPr bwMode="auto">
          <a:xfrm>
            <a:off x="11039475" y="6058694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1FA932-514A-C951-F952-F8A43667EAE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4470" y="6137672"/>
            <a:ext cx="159543" cy="15954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04D693C-2F89-1D26-FDEF-3BF8AB9EE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40DDF016-D509-BED0-161C-B51B4CFCB42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064" y="0"/>
            <a:ext cx="1499542" cy="15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outside of grey 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405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57A6D-CCB0-DF2D-0D9A-6184CE396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2BDB7-A7FE-AA4E-3952-EBCCAC237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6505-B9A2-3A36-B9B6-3E3CF07A64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05 May 2023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924AB-56D4-343D-306B-195A924E9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84351E-5906-1465-ED52-DA75D363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BDBB70-10FD-DDED-C062-9AA9276564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DFC7D-EB75-1C71-FBB6-74679DF5FB23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2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DFB8F13-AB38-63DB-D1F1-86B6EF73DD2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72451" y="242888"/>
            <a:ext cx="3652838" cy="5848312"/>
          </a:xfrm>
          <a:custGeom>
            <a:avLst/>
            <a:gdLst>
              <a:gd name="connsiteX0" fmla="*/ 190569 w 3652838"/>
              <a:gd name="connsiteY0" fmla="*/ 0 h 5848312"/>
              <a:gd name="connsiteX1" fmla="*/ 3462269 w 3652838"/>
              <a:gd name="connsiteY1" fmla="*/ 0 h 5848312"/>
              <a:gd name="connsiteX2" fmla="*/ 3652838 w 3652838"/>
              <a:gd name="connsiteY2" fmla="*/ 190569 h 5848312"/>
              <a:gd name="connsiteX3" fmla="*/ 3652838 w 3652838"/>
              <a:gd name="connsiteY3" fmla="*/ 5657743 h 5848312"/>
              <a:gd name="connsiteX4" fmla="*/ 3462269 w 3652838"/>
              <a:gd name="connsiteY4" fmla="*/ 5848312 h 5848312"/>
              <a:gd name="connsiteX5" fmla="*/ 190569 w 3652838"/>
              <a:gd name="connsiteY5" fmla="*/ 5848312 h 5848312"/>
              <a:gd name="connsiteX6" fmla="*/ 0 w 3652838"/>
              <a:gd name="connsiteY6" fmla="*/ 5657743 h 5848312"/>
              <a:gd name="connsiteX7" fmla="*/ 0 w 3652838"/>
              <a:gd name="connsiteY7" fmla="*/ 3402065 h 5848312"/>
              <a:gd name="connsiteX8" fmla="*/ 7373 w 3652838"/>
              <a:gd name="connsiteY8" fmla="*/ 3315183 h 5848312"/>
              <a:gd name="connsiteX9" fmla="*/ 442863 w 3652838"/>
              <a:gd name="connsiteY9" fmla="*/ 2933380 h 5848312"/>
              <a:gd name="connsiteX10" fmla="*/ 442863 w 3652838"/>
              <a:gd name="connsiteY10" fmla="*/ 2914928 h 5848312"/>
              <a:gd name="connsiteX11" fmla="*/ 7373 w 3652838"/>
              <a:gd name="connsiteY11" fmla="*/ 2533130 h 5848312"/>
              <a:gd name="connsiteX12" fmla="*/ 0 w 3652838"/>
              <a:gd name="connsiteY12" fmla="*/ 2446249 h 5848312"/>
              <a:gd name="connsiteX13" fmla="*/ 0 w 3652838"/>
              <a:gd name="connsiteY13" fmla="*/ 190569 h 5848312"/>
              <a:gd name="connsiteX14" fmla="*/ 190569 w 3652838"/>
              <a:gd name="connsiteY14" fmla="*/ 0 h 58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52838" h="5848312">
                <a:moveTo>
                  <a:pt x="190569" y="0"/>
                </a:moveTo>
                <a:lnTo>
                  <a:pt x="3462269" y="0"/>
                </a:lnTo>
                <a:cubicBezTo>
                  <a:pt x="3567517" y="0"/>
                  <a:pt x="3652838" y="85321"/>
                  <a:pt x="3652838" y="190569"/>
                </a:cubicBezTo>
                <a:lnTo>
                  <a:pt x="3652838" y="5657743"/>
                </a:lnTo>
                <a:cubicBezTo>
                  <a:pt x="3652838" y="5762991"/>
                  <a:pt x="3567517" y="5848312"/>
                  <a:pt x="3462269" y="5848312"/>
                </a:cubicBezTo>
                <a:lnTo>
                  <a:pt x="190569" y="5848312"/>
                </a:lnTo>
                <a:cubicBezTo>
                  <a:pt x="85321" y="5848312"/>
                  <a:pt x="0" y="5762991"/>
                  <a:pt x="0" y="5657743"/>
                </a:cubicBezTo>
                <a:lnTo>
                  <a:pt x="0" y="3402065"/>
                </a:lnTo>
                <a:lnTo>
                  <a:pt x="7373" y="3315183"/>
                </a:lnTo>
                <a:cubicBezTo>
                  <a:pt x="41632" y="3122692"/>
                  <a:pt x="194211" y="3001193"/>
                  <a:pt x="442863" y="2933380"/>
                </a:cubicBezTo>
                <a:cubicBezTo>
                  <a:pt x="453936" y="2929691"/>
                  <a:pt x="453936" y="2918617"/>
                  <a:pt x="442863" y="2914928"/>
                </a:cubicBezTo>
                <a:cubicBezTo>
                  <a:pt x="194211" y="2847115"/>
                  <a:pt x="41632" y="2725620"/>
                  <a:pt x="7373" y="2533130"/>
                </a:cubicBezTo>
                <a:lnTo>
                  <a:pt x="0" y="2446249"/>
                </a:lnTo>
                <a:lnTo>
                  <a:pt x="0" y="190569"/>
                </a:lnTo>
                <a:cubicBezTo>
                  <a:pt x="0" y="85321"/>
                  <a:pt x="85321" y="0"/>
                  <a:pt x="1905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576000" rIns="108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4101"/>
            <a:ext cx="7554913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2400"/>
            <a:ext cx="7555231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02126E-B6A8-2921-6EF1-1AB371E2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7554912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475D3A0-2D66-AC67-134B-77A55D269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7554913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1FF2E9-41D3-FCB0-8100-2CB5AD7B063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21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D257-CB7E-F2AB-57F6-29643FD0A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37571B-E73C-BE60-31F3-BA6E119DF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5952F-C6AB-D620-F9EA-25D5DE9C2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5654-34AD-41FE-984D-A1B94801BAFE}" type="datetimeFigureOut">
              <a:rPr lang="en-GB" smtClean="0"/>
              <a:t>05/05/2023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94174-7C1F-C916-246D-E793BAF5F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A9E48-CADD-F1DF-A3E0-9C6D8AAD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949C9-C564-4BFA-BC4F-5435ACA9E0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552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151742-951B-4B8B-93F8-F6814A0074E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97F4CD0-83C1-4C99-A2BD-6DA4A1CC9D00}" type="datetime4">
              <a:rPr lang="en-GB" smtClean="0"/>
              <a:t>05 May 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920F6-7DEA-40DB-B124-F0789E56046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DB722-CBB2-49EC-937E-10206DEB6B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E53DDB-FDB6-66D3-FC50-5426FF978D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03338"/>
            <a:ext cx="11460163" cy="4489450"/>
          </a:xfrm>
        </p:spPr>
        <p:txBody>
          <a:bodyPr lIns="0" tIns="180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 </a:t>
            </a:r>
            <a:br>
              <a:rPr lang="en-US"/>
            </a:br>
            <a:r>
              <a:rPr lang="en-US"/>
              <a:t>If text content appears too large please reduce the size of this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7A86B9-637F-F18A-3604-5A44F7C4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A89E078-B97D-529E-FF83-DF5AD69D51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D601A5-6CEE-D258-CCEB-85D1BB27BD8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72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5456" y="1303338"/>
            <a:ext cx="11460701" cy="399600"/>
          </a:xfrm>
          <a:prstGeom prst="rect">
            <a:avLst/>
          </a:prstGeom>
        </p:spPr>
        <p:txBody>
          <a:bodyPr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361942" indent="0">
              <a:buNone/>
              <a:defRPr/>
            </a:lvl2pPr>
            <a:lvl3pPr marL="711182" indent="0">
              <a:buNone/>
              <a:defRPr/>
            </a:lvl3pPr>
            <a:lvl4pPr marL="1087939" indent="0">
              <a:buNone/>
              <a:defRPr/>
            </a:lvl4pPr>
            <a:lvl5pPr marL="1473163" indent="0">
              <a:buNone/>
              <a:defRPr/>
            </a:lvl5pPr>
          </a:lstStyle>
          <a:p>
            <a:pPr lvl="0"/>
            <a:r>
              <a:rPr lang="en-GB"/>
              <a:t>Click to enter subheading text 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475D1F-3C7D-443F-9C73-9160E439AE1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C36D2BF-D8B1-4705-ABD7-209D78E9EBFF}" type="datetime4">
              <a:rPr lang="en-GB" smtClean="0"/>
              <a:t>05 May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0FAE2-40C5-48E8-A896-0682681B6AC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F230C5-C173-4CDF-8F46-DDF8D7240B6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07AE8-19F2-04D9-93C9-C4F2357C2A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5125" y="1702938"/>
            <a:ext cx="11460163" cy="4089850"/>
          </a:xfrm>
        </p:spPr>
        <p:txBody>
          <a:bodyPr lIns="0" tIns="180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BDB392-CCE1-B2F2-5843-4AF9AE7D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9D93444-D1FE-4C3C-7B81-D2693144C1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45A9796-316D-7A43-F981-F6A071B72BB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233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152BBA-B0F3-390F-177B-A659A0DA6D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2451" y="1303338"/>
            <a:ext cx="3652838" cy="4477804"/>
          </a:xfrm>
          <a:prstGeom prst="roundRect">
            <a:avLst>
              <a:gd name="adj" fmla="val 45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TEXT content ONLY. </a:t>
            </a:r>
            <a:br>
              <a:rPr lang="en-US"/>
            </a:br>
            <a:r>
              <a:rPr lang="en-US"/>
              <a:t>If text content appears outside of the grey placeholder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72451" y="5791943"/>
            <a:ext cx="3652837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1A55F3-CAC9-450A-8B8C-0D032608240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9AF67FF-E09E-42E7-8CF4-0C88178FECBB}" type="datetime4">
              <a:rPr lang="en-GB" smtClean="0"/>
              <a:t>05 May 2023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6F4AF4-B7CB-44A2-A774-A5EE13FDE7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90446-B95A-4BA4-8B97-68649C262B1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65125" y="5791943"/>
            <a:ext cx="7554913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43D66-CBAC-8A3C-D941-445E2D7EFC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5125" y="1303338"/>
            <a:ext cx="7554913" cy="4478337"/>
          </a:xfrm>
        </p:spPr>
        <p:txBody>
          <a:bodyPr lIns="0" tIns="234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40724D-5874-C573-BE68-E74D3056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DC75F0-FC33-50C5-4836-14CADF87FA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D293B4-51DD-6A15-3268-DC88E0FC951D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605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37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2.xml"/><Relationship Id="rId34" Type="http://schemas.openxmlformats.org/officeDocument/2006/relationships/oleObject" Target="../embeddings/oleObject8.bin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tags" Target="../tags/tag1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theme" Target="../theme/theme2.xml"/><Relationship Id="rId37" Type="http://schemas.openxmlformats.org/officeDocument/2006/relationships/image" Target="../media/image15.svg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35" Type="http://schemas.openxmlformats.org/officeDocument/2006/relationships/image" Target="../media/image1.emf"/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13" Type="http://schemas.openxmlformats.org/officeDocument/2006/relationships/image" Target="../media/image15.svg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7.xml"/><Relationship Id="rId10" Type="http://schemas.openxmlformats.org/officeDocument/2006/relationships/oleObject" Target="../embeddings/oleObject15.bin"/><Relationship Id="rId4" Type="http://schemas.openxmlformats.org/officeDocument/2006/relationships/slideLayout" Target="../slideLayouts/slideLayout66.xml"/><Relationship Id="rId9" Type="http://schemas.openxmlformats.org/officeDocument/2006/relationships/tags" Target="../tags/tag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2280360-3C6D-A798-8CAC-A26D562C36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9662590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4" imgW="425" imgH="424" progId="TCLayout.ActiveDocument.1">
                  <p:embed/>
                </p:oleObj>
              </mc:Choice>
              <mc:Fallback>
                <p:oleObj name="think-cell Slide" r:id="rId3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2280360-3C6D-A798-8CAC-A26D562C36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9338" y="6343650"/>
            <a:ext cx="5600700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5288" y="6343650"/>
            <a:ext cx="540000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Click to enter slide title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8172450" y="6343650"/>
            <a:ext cx="2776537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46B58B4-0D72-4C8B-9355-854FB5782278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C2AD35-7761-4742-BEF1-3D0CAD2E1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125" y="1303338"/>
            <a:ext cx="11460163" cy="4787899"/>
          </a:xfrm>
          <a:prstGeom prst="rect">
            <a:avLst/>
          </a:prstGeom>
        </p:spPr>
        <p:txBody>
          <a:bodyPr vert="horz" lIns="180000" tIns="180000" rIns="180000" bIns="180000" rtlCol="0">
            <a:noAutofit/>
          </a:bodyPr>
          <a:lstStyle/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GB"/>
              <a:t>To increase bullet level, select your text &gt; press ‘Tab’.</a:t>
            </a:r>
            <a:br>
              <a:rPr lang="en-GB"/>
            </a:br>
            <a:r>
              <a:rPr lang="en-GB"/>
              <a:t>To decrease bullet level, select your text &gt; press ‘Shift’ + ‘Tab’.</a:t>
            </a:r>
            <a:br>
              <a:rPr lang="en-GB"/>
            </a:br>
            <a:r>
              <a:rPr lang="en-GB"/>
              <a:t>To remove bullet levels, select your text &gt; right click &gt; press ‘bullets’.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Eighth level</a:t>
            </a:r>
          </a:p>
          <a:p>
            <a:pPr lvl="8"/>
            <a:r>
              <a:rPr lang="en-GB"/>
              <a:t>Ninth level</a:t>
            </a:r>
          </a:p>
          <a:p>
            <a:pPr lvl="4"/>
            <a:endParaRPr lang="en-GB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7B7C2D6E-A9EC-414F-8A58-3207DA98D6C5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76239" y="6354213"/>
            <a:ext cx="820737" cy="2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5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82" r:id="rId3"/>
    <p:sldLayoutId id="2147483785" r:id="rId4"/>
    <p:sldLayoutId id="2147483787" r:id="rId5"/>
    <p:sldLayoutId id="2147483663" r:id="rId6"/>
    <p:sldLayoutId id="2147483664" r:id="rId7"/>
    <p:sldLayoutId id="2147483665" r:id="rId8"/>
    <p:sldLayoutId id="2147483668" r:id="rId9"/>
    <p:sldLayoutId id="2147483786" r:id="rId10"/>
    <p:sldLayoutId id="2147483669" r:id="rId11"/>
    <p:sldLayoutId id="2147483670" r:id="rId12"/>
    <p:sldLayoutId id="2147483671" r:id="rId13"/>
    <p:sldLayoutId id="2147483728" r:id="rId14"/>
    <p:sldLayoutId id="2147483730" r:id="rId15"/>
    <p:sldLayoutId id="2147483765" r:id="rId16"/>
    <p:sldLayoutId id="2147483773" r:id="rId17"/>
    <p:sldLayoutId id="2147483774" r:id="rId18"/>
    <p:sldLayoutId id="2147483766" r:id="rId19"/>
    <p:sldLayoutId id="2147483673" r:id="rId20"/>
    <p:sldLayoutId id="2147483771" r:id="rId21"/>
    <p:sldLayoutId id="2147483768" r:id="rId22"/>
    <p:sldLayoutId id="2147483767" r:id="rId23"/>
    <p:sldLayoutId id="2147483776" r:id="rId24"/>
    <p:sldLayoutId id="2147483763" r:id="rId25"/>
    <p:sldLayoutId id="2147483675" r:id="rId26"/>
    <p:sldLayoutId id="2147483777" r:id="rId27"/>
    <p:sldLayoutId id="2147483788" r:id="rId28"/>
    <p:sldLayoutId id="2147483778" r:id="rId29"/>
    <p:sldLayoutId id="2147483762" r:id="rId30"/>
    <p:sldLayoutId id="2147483764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999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1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1753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7997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1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9995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159946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399940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75993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119922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6A6A6"/>
          </p15:clr>
        </p15:guide>
        <p15:guide id="2" pos="7680" userDrawn="1">
          <p15:clr>
            <a:srgbClr val="A6A6A6"/>
          </p15:clr>
        </p15:guide>
        <p15:guide id="3" pos="230" userDrawn="1">
          <p15:clr>
            <a:srgbClr val="A6A6A6"/>
          </p15:clr>
        </p15:guide>
        <p15:guide id="4" pos="1301" userDrawn="1">
          <p15:clr>
            <a:srgbClr val="A6A6A6"/>
          </p15:clr>
        </p15:guide>
        <p15:guide id="5" pos="1461" userDrawn="1">
          <p15:clr>
            <a:srgbClr val="A6A6A6"/>
          </p15:clr>
        </p15:guide>
        <p15:guide id="6" pos="2531" userDrawn="1">
          <p15:clr>
            <a:srgbClr val="A6A6A6"/>
          </p15:clr>
        </p15:guide>
        <p15:guide id="7" pos="2690" userDrawn="1">
          <p15:clr>
            <a:srgbClr val="A6A6A6"/>
          </p15:clr>
        </p15:guide>
        <p15:guide id="8" pos="3759" userDrawn="1">
          <p15:clr>
            <a:srgbClr val="A6A6A6"/>
          </p15:clr>
        </p15:guide>
        <p15:guide id="9" pos="3920" userDrawn="1">
          <p15:clr>
            <a:srgbClr val="A6A6A6"/>
          </p15:clr>
        </p15:guide>
        <p15:guide id="10" pos="4989" userDrawn="1">
          <p15:clr>
            <a:srgbClr val="A6A6A6"/>
          </p15:clr>
        </p15:guide>
        <p15:guide id="11" pos="5148" userDrawn="1">
          <p15:clr>
            <a:srgbClr val="A6A6A6"/>
          </p15:clr>
        </p15:guide>
        <p15:guide id="12" pos="6218" userDrawn="1">
          <p15:clr>
            <a:srgbClr val="A6A6A6"/>
          </p15:clr>
        </p15:guide>
        <p15:guide id="13" pos="6378" userDrawn="1">
          <p15:clr>
            <a:srgbClr val="A6A6A6"/>
          </p15:clr>
        </p15:guide>
        <p15:guide id="14" pos="7449" userDrawn="1">
          <p15:clr>
            <a:srgbClr val="A6A6A6"/>
          </p15:clr>
        </p15:guide>
        <p15:guide id="15" orient="horz" userDrawn="1">
          <p15:clr>
            <a:srgbClr val="A6A6A6"/>
          </p15:clr>
        </p15:guide>
        <p15:guide id="16" orient="horz" pos="4315" userDrawn="1">
          <p15:clr>
            <a:srgbClr val="A6A6A6"/>
          </p15:clr>
        </p15:guide>
        <p15:guide id="17" orient="horz" pos="153" userDrawn="1">
          <p15:clr>
            <a:srgbClr val="A6A6A6"/>
          </p15:clr>
        </p15:guide>
        <p15:guide id="18" orient="horz" pos="686" userDrawn="1">
          <p15:clr>
            <a:srgbClr val="A6A6A6"/>
          </p15:clr>
        </p15:guide>
        <p15:guide id="19" orient="horz" pos="821" userDrawn="1">
          <p15:clr>
            <a:srgbClr val="A6A6A6"/>
          </p15:clr>
        </p15:guide>
        <p15:guide id="20" orient="horz" pos="1323" userDrawn="1">
          <p15:clr>
            <a:srgbClr val="A6A6A6"/>
          </p15:clr>
        </p15:guide>
        <p15:guide id="21" orient="horz" pos="2330" userDrawn="1">
          <p15:clr>
            <a:srgbClr val="A6A6A6"/>
          </p15:clr>
        </p15:guide>
        <p15:guide id="22" orient="horz" pos="3335" userDrawn="1">
          <p15:clr>
            <a:srgbClr val="A6A6A6"/>
          </p15:clr>
        </p15:guide>
        <p15:guide id="23" orient="horz" pos="3837" userDrawn="1">
          <p15:clr>
            <a:srgbClr val="A6A6A6"/>
          </p15:clr>
        </p15:guide>
        <p15:guide id="24" orient="horz" pos="4166" userDrawn="1">
          <p15:clr>
            <a:srgbClr val="A6A6A6"/>
          </p15:clr>
        </p15:guide>
        <p15:guide id="25" orient="horz" pos="1827" userDrawn="1">
          <p15:clr>
            <a:srgbClr val="A4A3A4"/>
          </p15:clr>
        </p15:guide>
        <p15:guide id="26" orient="horz" pos="2832" userDrawn="1">
          <p15:clr>
            <a:srgbClr val="A4A3A4"/>
          </p15:clr>
        </p15:guide>
        <p15:guide id="27" orient="horz" pos="3996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2280360-3C6D-A798-8CAC-A26D562C36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9662590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4" imgW="425" imgH="424" progId="TCLayout.ActiveDocument.1">
                  <p:embed/>
                </p:oleObj>
              </mc:Choice>
              <mc:Fallback>
                <p:oleObj name="think-cell Slide" r:id="rId34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2280360-3C6D-A798-8CAC-A26D562C36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9338" y="6343650"/>
            <a:ext cx="5600700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5288" y="6343650"/>
            <a:ext cx="540000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Click to enter slide title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8172450" y="6343650"/>
            <a:ext cx="2776537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46B58B4-0D72-4C8B-9355-854FB5782278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C2AD35-7761-4742-BEF1-3D0CAD2E1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125" y="1303338"/>
            <a:ext cx="11460163" cy="4787899"/>
          </a:xfrm>
          <a:prstGeom prst="rect">
            <a:avLst/>
          </a:prstGeom>
        </p:spPr>
        <p:txBody>
          <a:bodyPr vert="horz" lIns="180000" tIns="180000" rIns="180000" bIns="180000" rtlCol="0">
            <a:noAutofit/>
          </a:bodyPr>
          <a:lstStyle/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GB"/>
              <a:t>To increase bullet level, select your text &gt; press ‘Tab’.</a:t>
            </a:r>
            <a:br>
              <a:rPr lang="en-GB"/>
            </a:br>
            <a:r>
              <a:rPr lang="en-GB"/>
              <a:t>To decrease bullet level, select your text &gt; press ‘Shift’ + ‘Tab’.</a:t>
            </a:r>
            <a:br>
              <a:rPr lang="en-GB"/>
            </a:br>
            <a:r>
              <a:rPr lang="en-GB"/>
              <a:t>To remove bullet levels, select your text &gt; right click &gt; press ‘bullets’.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Eighth level</a:t>
            </a:r>
          </a:p>
          <a:p>
            <a:pPr lvl="8"/>
            <a:r>
              <a:rPr lang="en-GB"/>
              <a:t>Ninth level</a:t>
            </a:r>
          </a:p>
          <a:p>
            <a:pPr lvl="4"/>
            <a:endParaRPr lang="en-GB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7B7C2D6E-A9EC-414F-8A58-3207DA98D6C5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76239" y="6354213"/>
            <a:ext cx="820737" cy="2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5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22" r:id="rId6"/>
    <p:sldLayoutId id="2147483823" r:id="rId7"/>
    <p:sldLayoutId id="2147483824" r:id="rId8"/>
    <p:sldLayoutId id="2147483825" r:id="rId9"/>
    <p:sldLayoutId id="2147483835" r:id="rId10"/>
    <p:sldLayoutId id="2147483826" r:id="rId11"/>
    <p:sldLayoutId id="2147483827" r:id="rId12"/>
    <p:sldLayoutId id="2147483828" r:id="rId13"/>
    <p:sldLayoutId id="2147483836" r:id="rId14"/>
    <p:sldLayoutId id="2147483837" r:id="rId15"/>
    <p:sldLayoutId id="2147483838" r:id="rId16"/>
    <p:sldLayoutId id="2147483839" r:id="rId17"/>
    <p:sldLayoutId id="2147483840" r:id="rId18"/>
    <p:sldLayoutId id="2147483841" r:id="rId19"/>
    <p:sldLayoutId id="2147483842" r:id="rId20"/>
    <p:sldLayoutId id="2147483843" r:id="rId21"/>
    <p:sldLayoutId id="2147483844" r:id="rId22"/>
    <p:sldLayoutId id="2147483845" r:id="rId23"/>
    <p:sldLayoutId id="2147483846" r:id="rId24"/>
    <p:sldLayoutId id="2147483847" r:id="rId25"/>
    <p:sldLayoutId id="2147483848" r:id="rId26"/>
    <p:sldLayoutId id="2147483849" r:id="rId27"/>
    <p:sldLayoutId id="2147483850" r:id="rId28"/>
    <p:sldLayoutId id="2147483851" r:id="rId29"/>
    <p:sldLayoutId id="2147483852" r:id="rId30"/>
    <p:sldLayoutId id="2147483853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999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1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1753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7997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1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9995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159946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399940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75993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119922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6A6A6"/>
          </p15:clr>
        </p15:guide>
        <p15:guide id="2" pos="7680" userDrawn="1">
          <p15:clr>
            <a:srgbClr val="A6A6A6"/>
          </p15:clr>
        </p15:guide>
        <p15:guide id="3" pos="230" userDrawn="1">
          <p15:clr>
            <a:srgbClr val="A6A6A6"/>
          </p15:clr>
        </p15:guide>
        <p15:guide id="4" pos="1301" userDrawn="1">
          <p15:clr>
            <a:srgbClr val="A6A6A6"/>
          </p15:clr>
        </p15:guide>
        <p15:guide id="5" pos="1461" userDrawn="1">
          <p15:clr>
            <a:srgbClr val="A6A6A6"/>
          </p15:clr>
        </p15:guide>
        <p15:guide id="6" pos="2531" userDrawn="1">
          <p15:clr>
            <a:srgbClr val="A6A6A6"/>
          </p15:clr>
        </p15:guide>
        <p15:guide id="7" pos="2690" userDrawn="1">
          <p15:clr>
            <a:srgbClr val="A6A6A6"/>
          </p15:clr>
        </p15:guide>
        <p15:guide id="8" pos="3759" userDrawn="1">
          <p15:clr>
            <a:srgbClr val="A6A6A6"/>
          </p15:clr>
        </p15:guide>
        <p15:guide id="9" pos="3920" userDrawn="1">
          <p15:clr>
            <a:srgbClr val="A6A6A6"/>
          </p15:clr>
        </p15:guide>
        <p15:guide id="10" pos="4989" userDrawn="1">
          <p15:clr>
            <a:srgbClr val="A6A6A6"/>
          </p15:clr>
        </p15:guide>
        <p15:guide id="11" pos="5148" userDrawn="1">
          <p15:clr>
            <a:srgbClr val="A6A6A6"/>
          </p15:clr>
        </p15:guide>
        <p15:guide id="12" pos="6218" userDrawn="1">
          <p15:clr>
            <a:srgbClr val="A6A6A6"/>
          </p15:clr>
        </p15:guide>
        <p15:guide id="13" pos="6378" userDrawn="1">
          <p15:clr>
            <a:srgbClr val="A6A6A6"/>
          </p15:clr>
        </p15:guide>
        <p15:guide id="14" pos="7449" userDrawn="1">
          <p15:clr>
            <a:srgbClr val="A6A6A6"/>
          </p15:clr>
        </p15:guide>
        <p15:guide id="15" orient="horz" userDrawn="1">
          <p15:clr>
            <a:srgbClr val="A6A6A6"/>
          </p15:clr>
        </p15:guide>
        <p15:guide id="16" orient="horz" pos="4315" userDrawn="1">
          <p15:clr>
            <a:srgbClr val="A6A6A6"/>
          </p15:clr>
        </p15:guide>
        <p15:guide id="17" orient="horz" pos="153" userDrawn="1">
          <p15:clr>
            <a:srgbClr val="A6A6A6"/>
          </p15:clr>
        </p15:guide>
        <p15:guide id="18" orient="horz" pos="686" userDrawn="1">
          <p15:clr>
            <a:srgbClr val="A6A6A6"/>
          </p15:clr>
        </p15:guide>
        <p15:guide id="19" orient="horz" pos="821" userDrawn="1">
          <p15:clr>
            <a:srgbClr val="A6A6A6"/>
          </p15:clr>
        </p15:guide>
        <p15:guide id="20" orient="horz" pos="1323" userDrawn="1">
          <p15:clr>
            <a:srgbClr val="A6A6A6"/>
          </p15:clr>
        </p15:guide>
        <p15:guide id="21" orient="horz" pos="2330" userDrawn="1">
          <p15:clr>
            <a:srgbClr val="A6A6A6"/>
          </p15:clr>
        </p15:guide>
        <p15:guide id="22" orient="horz" pos="3335" userDrawn="1">
          <p15:clr>
            <a:srgbClr val="A6A6A6"/>
          </p15:clr>
        </p15:guide>
        <p15:guide id="23" orient="horz" pos="3837" userDrawn="1">
          <p15:clr>
            <a:srgbClr val="A6A6A6"/>
          </p15:clr>
        </p15:guide>
        <p15:guide id="24" orient="horz" pos="4166" userDrawn="1">
          <p15:clr>
            <a:srgbClr val="A6A6A6"/>
          </p15:clr>
        </p15:guide>
        <p15:guide id="25" orient="horz" pos="1827" userDrawn="1">
          <p15:clr>
            <a:srgbClr val="A4A3A4"/>
          </p15:clr>
        </p15:guide>
        <p15:guide id="26" orient="horz" pos="2832" userDrawn="1">
          <p15:clr>
            <a:srgbClr val="A4A3A4"/>
          </p15:clr>
        </p15:guide>
        <p15:guide id="27" orient="horz" pos="3996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2280360-3C6D-A798-8CAC-A26D562C36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25" imgH="424" progId="TCLayout.ActiveDocument.1">
                  <p:embed/>
                </p:oleObj>
              </mc:Choice>
              <mc:Fallback>
                <p:oleObj name="think-cell Slide" r:id="rId10" imgW="425" imgH="4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2280360-3C6D-A798-8CAC-A26D562C36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9338" y="6343650"/>
            <a:ext cx="5600700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5288" y="6343650"/>
            <a:ext cx="540000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Click to enter slide title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8172450" y="6343650"/>
            <a:ext cx="2776537" cy="2698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46B58B4-0D72-4C8B-9355-854FB5782278}" type="datetime4">
              <a:rPr lang="en-GB" smtClean="0"/>
              <a:t>05 May 2023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C2AD35-7761-4742-BEF1-3D0CAD2E1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125" y="1303338"/>
            <a:ext cx="11460163" cy="4787899"/>
          </a:xfrm>
          <a:prstGeom prst="rect">
            <a:avLst/>
          </a:prstGeom>
        </p:spPr>
        <p:txBody>
          <a:bodyPr vert="horz" lIns="180000" tIns="180000" rIns="180000" bIns="180000" rtlCol="0">
            <a:noAutofit/>
          </a:bodyPr>
          <a:lstStyle/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GB"/>
              <a:t>To increase bullet level, select your text &gt; press ‘Tab’.</a:t>
            </a:r>
            <a:br>
              <a:rPr lang="en-GB"/>
            </a:br>
            <a:r>
              <a:rPr lang="en-GB"/>
              <a:t>To decrease bullet level, select your text &gt; press ‘Shift’ + ‘Tab’.</a:t>
            </a:r>
            <a:br>
              <a:rPr lang="en-GB"/>
            </a:br>
            <a:r>
              <a:rPr lang="en-GB"/>
              <a:t>To remove bullet levels, select your text &gt; right click &gt; press ‘bullets’.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Eighth level</a:t>
            </a:r>
          </a:p>
          <a:p>
            <a:pPr lvl="8"/>
            <a:r>
              <a:rPr lang="en-GB"/>
              <a:t>Ninth level</a:t>
            </a:r>
          </a:p>
          <a:p>
            <a:pPr lvl="4"/>
            <a:endParaRPr lang="en-GB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7B7C2D6E-A9EC-414F-8A58-3207DA98D6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6239" y="6354213"/>
            <a:ext cx="820737" cy="2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5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796" r:id="rId5"/>
    <p:sldLayoutId id="2147483798" r:id="rId6"/>
    <p:sldLayoutId id="214748379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999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1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1753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7997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1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9995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159946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399940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75993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119922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6A6A6"/>
          </p15:clr>
        </p15:guide>
        <p15:guide id="2" pos="7680" userDrawn="1">
          <p15:clr>
            <a:srgbClr val="A6A6A6"/>
          </p15:clr>
        </p15:guide>
        <p15:guide id="3" pos="230" userDrawn="1">
          <p15:clr>
            <a:srgbClr val="A6A6A6"/>
          </p15:clr>
        </p15:guide>
        <p15:guide id="4" pos="1301" userDrawn="1">
          <p15:clr>
            <a:srgbClr val="A6A6A6"/>
          </p15:clr>
        </p15:guide>
        <p15:guide id="5" pos="1461" userDrawn="1">
          <p15:clr>
            <a:srgbClr val="A6A6A6"/>
          </p15:clr>
        </p15:guide>
        <p15:guide id="6" pos="2531" userDrawn="1">
          <p15:clr>
            <a:srgbClr val="A6A6A6"/>
          </p15:clr>
        </p15:guide>
        <p15:guide id="7" pos="2690" userDrawn="1">
          <p15:clr>
            <a:srgbClr val="A6A6A6"/>
          </p15:clr>
        </p15:guide>
        <p15:guide id="8" pos="3759" userDrawn="1">
          <p15:clr>
            <a:srgbClr val="A6A6A6"/>
          </p15:clr>
        </p15:guide>
        <p15:guide id="9" pos="3920" userDrawn="1">
          <p15:clr>
            <a:srgbClr val="A6A6A6"/>
          </p15:clr>
        </p15:guide>
        <p15:guide id="10" pos="4989" userDrawn="1">
          <p15:clr>
            <a:srgbClr val="A6A6A6"/>
          </p15:clr>
        </p15:guide>
        <p15:guide id="11" pos="5148" userDrawn="1">
          <p15:clr>
            <a:srgbClr val="A6A6A6"/>
          </p15:clr>
        </p15:guide>
        <p15:guide id="12" pos="6218" userDrawn="1">
          <p15:clr>
            <a:srgbClr val="A6A6A6"/>
          </p15:clr>
        </p15:guide>
        <p15:guide id="13" pos="6378" userDrawn="1">
          <p15:clr>
            <a:srgbClr val="A6A6A6"/>
          </p15:clr>
        </p15:guide>
        <p15:guide id="14" pos="7449" userDrawn="1">
          <p15:clr>
            <a:srgbClr val="A6A6A6"/>
          </p15:clr>
        </p15:guide>
        <p15:guide id="15" orient="horz" userDrawn="1">
          <p15:clr>
            <a:srgbClr val="A6A6A6"/>
          </p15:clr>
        </p15:guide>
        <p15:guide id="16" orient="horz" pos="4315" userDrawn="1">
          <p15:clr>
            <a:srgbClr val="A6A6A6"/>
          </p15:clr>
        </p15:guide>
        <p15:guide id="17" orient="horz" pos="153" userDrawn="1">
          <p15:clr>
            <a:srgbClr val="A6A6A6"/>
          </p15:clr>
        </p15:guide>
        <p15:guide id="18" orient="horz" pos="686" userDrawn="1">
          <p15:clr>
            <a:srgbClr val="A6A6A6"/>
          </p15:clr>
        </p15:guide>
        <p15:guide id="19" orient="horz" pos="821" userDrawn="1">
          <p15:clr>
            <a:srgbClr val="A6A6A6"/>
          </p15:clr>
        </p15:guide>
        <p15:guide id="20" orient="horz" pos="1323" userDrawn="1">
          <p15:clr>
            <a:srgbClr val="A6A6A6"/>
          </p15:clr>
        </p15:guide>
        <p15:guide id="21" orient="horz" pos="2330" userDrawn="1">
          <p15:clr>
            <a:srgbClr val="A6A6A6"/>
          </p15:clr>
        </p15:guide>
        <p15:guide id="22" orient="horz" pos="3335" userDrawn="1">
          <p15:clr>
            <a:srgbClr val="A6A6A6"/>
          </p15:clr>
        </p15:guide>
        <p15:guide id="23" orient="horz" pos="3837" userDrawn="1">
          <p15:clr>
            <a:srgbClr val="A6A6A6"/>
          </p15:clr>
        </p15:guide>
        <p15:guide id="24" orient="horz" pos="4166" userDrawn="1">
          <p15:clr>
            <a:srgbClr val="A6A6A6"/>
          </p15:clr>
        </p15:guide>
        <p15:guide id="25" orient="horz" pos="1827" userDrawn="1">
          <p15:clr>
            <a:srgbClr val="A4A3A4"/>
          </p15:clr>
        </p15:guide>
        <p15:guide id="26" orient="horz" pos="2832" userDrawn="1">
          <p15:clr>
            <a:srgbClr val="A4A3A4"/>
          </p15:clr>
        </p15:guide>
        <p15:guide id="27" orient="horz" pos="3996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D125-3DE0-05EF-9D6C-51D5B400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1419225"/>
            <a:ext cx="8651875" cy="307657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i="0" u="none" strike="noStrike" baseline="0" dirty="0"/>
              <a:t>GSK - DIGDATA ONLINE STEP-UP CAREER CHALLENGE</a:t>
            </a:r>
            <a:br>
              <a:rPr lang="en-US" sz="4000" i="0" u="none" strike="noStrike" baseline="0" dirty="0"/>
            </a:br>
            <a:br>
              <a:rPr lang="en-US" sz="2800" b="1" i="0" dirty="0">
                <a:effectLst/>
              </a:rPr>
            </a:br>
            <a:r>
              <a:rPr lang="en-US" sz="2800" b="0" i="0" u="none" strike="noStrike" baseline="0" dirty="0"/>
              <a:t>PATH A: HELPING THE TEAM WITH DATA ANALYSIS</a:t>
            </a:r>
            <a:endParaRPr lang="en-GB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8F80D-8E99-0C0F-1045-BDA2D559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125" y="4825737"/>
            <a:ext cx="8651876" cy="88690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Marcos Fabietti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ignaf93@gmail.com</a:t>
            </a:r>
            <a:endParaRPr lang="en-GB" sz="1800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3A363FC7-B6E4-7BB1-84D4-CEA3750D44F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172450" y="6343650"/>
            <a:ext cx="2776537" cy="269875"/>
          </a:xfrm>
        </p:spPr>
        <p:txBody>
          <a:bodyPr/>
          <a:lstStyle/>
          <a:p>
            <a:pPr>
              <a:spcAft>
                <a:spcPts val="600"/>
              </a:spcAft>
            </a:pPr>
            <a:fld id="{E4A33DFA-AC93-4133-A3A1-B908C51C5515}" type="datetime1">
              <a:rPr lang="en-GB" smtClean="0"/>
              <a:pPr>
                <a:spcAft>
                  <a:spcPts val="600"/>
                </a:spcAft>
              </a:pPr>
              <a:t>05/05/2023</a:t>
            </a:fld>
            <a:endParaRPr lang="en-GB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0E7B4E2A-7335-7DCE-3F86-6619AAF82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85288" y="6343650"/>
            <a:ext cx="540000" cy="269875"/>
          </a:xfrm>
        </p:spPr>
        <p:txBody>
          <a:bodyPr/>
          <a:lstStyle/>
          <a:p>
            <a:pPr>
              <a:spcAft>
                <a:spcPts val="600"/>
              </a:spcAft>
            </a:pPr>
            <a:fld id="{C565AFA3-78C0-4727-B626-E0E8A06B5FEB}" type="slidenum">
              <a:rPr lang="en-GB" smtClean="0"/>
              <a:pPr>
                <a:spcAft>
                  <a:spcPts val="600"/>
                </a:spcAft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6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B8536-5C32-7A43-AB04-D4BB5EF1F4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Do patients that take the GSK drug respond more to treatment compared to those in the control group?</a:t>
            </a:r>
          </a:p>
          <a:p>
            <a:pPr lvl="1"/>
            <a:r>
              <a:rPr lang="en-US" sz="1800" b="1" dirty="0"/>
              <a:t>Yes, the group with a positive response goes up from 32.2% to 54.8%.</a:t>
            </a:r>
          </a:p>
          <a:p>
            <a:r>
              <a:rPr lang="en-US" sz="1800" dirty="0"/>
              <a:t>Can the age, weight or protein concentration of patients predict whether they will respond better to treatment or not?</a:t>
            </a:r>
          </a:p>
          <a:p>
            <a:pPr lvl="1"/>
            <a:r>
              <a:rPr lang="en-US" sz="1800" b="1" dirty="0"/>
              <a:t>Yes, protein concentration is the most relevant feature, followed by treatment group, weight, BMI, sex, height and age.</a:t>
            </a:r>
          </a:p>
          <a:p>
            <a:r>
              <a:rPr lang="en-US" sz="1800" dirty="0"/>
              <a:t>The Machine Learning model achieved 76% F1 score (better metric due to imbalance than accuracy). It can be improved with further patient data (omics, blood tests, ethnicity, etc.)</a:t>
            </a:r>
          </a:p>
          <a:p>
            <a:r>
              <a:rPr lang="en-US" sz="1800" dirty="0"/>
              <a:t>The model can be incorporated into a web app for doctors so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they can quickly and easily access the information they need to make informed decisions about patient care. This can improve patient outcomes. </a:t>
            </a: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44CC7-4EDF-BCA8-90F5-78977A74EAF7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F5E28-FCD5-BD6E-77E7-4B0D4E0A423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941A3C-968E-08DD-4F55-D28A8A5EFB7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B2D95A-7EA3-FFF0-A91A-20D41BC1E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Answers and Conclusions</a:t>
            </a:r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075D6B9-1071-A45E-B0FB-50A8DED5AE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Picture Placeholder 2">
            <a:extLst>
              <a:ext uri="{FF2B5EF4-FFF2-40B4-BE49-F238E27FC236}">
                <a16:creationId xmlns:a16="http://schemas.microsoft.com/office/drawing/2014/main" id="{827C3695-2ED6-4741-00E1-ACF5818B5B3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0" r="29180"/>
          <a:stretch/>
        </p:blipFill>
        <p:spPr>
          <a:xfrm>
            <a:off x="8172450" y="242888"/>
            <a:ext cx="3652838" cy="5848350"/>
          </a:xfrm>
        </p:spPr>
      </p:pic>
    </p:spTree>
    <p:extLst>
      <p:ext uri="{BB962C8B-B14F-4D97-AF65-F5344CB8AC3E}">
        <p14:creationId xmlns:p14="http://schemas.microsoft.com/office/powerpoint/2010/main" val="57793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D125-3DE0-05EF-9D6C-51D5B400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619125"/>
            <a:ext cx="8651875" cy="307657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dirty="0"/>
              <a:t>Thank you!</a:t>
            </a:r>
            <a:endParaRPr lang="en-GB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8F80D-8E99-0C0F-1045-BDA2D559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125" y="4477732"/>
            <a:ext cx="8651876" cy="1216058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Marcos Fabietti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ignaf93@gmail.com</a:t>
            </a:r>
            <a:endParaRPr lang="en-GB" sz="2400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3A363FC7-B6E4-7BB1-84D4-CEA3750D44F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172450" y="6343650"/>
            <a:ext cx="2776537" cy="269875"/>
          </a:xfrm>
        </p:spPr>
        <p:txBody>
          <a:bodyPr/>
          <a:lstStyle/>
          <a:p>
            <a:pPr>
              <a:spcAft>
                <a:spcPts val="600"/>
              </a:spcAft>
            </a:pPr>
            <a:fld id="{E4A33DFA-AC93-4133-A3A1-B908C51C5515}" type="datetime1">
              <a:rPr lang="en-GB" smtClean="0"/>
              <a:pPr>
                <a:spcAft>
                  <a:spcPts val="600"/>
                </a:spcAft>
              </a:pPr>
              <a:t>05/05/2023</a:t>
            </a:fld>
            <a:endParaRPr lang="en-GB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0E7B4E2A-7335-7DCE-3F86-6619AAF82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85288" y="6343650"/>
            <a:ext cx="540000" cy="269875"/>
          </a:xfrm>
        </p:spPr>
        <p:txBody>
          <a:bodyPr/>
          <a:lstStyle/>
          <a:p>
            <a:pPr>
              <a:spcAft>
                <a:spcPts val="600"/>
              </a:spcAft>
            </a:pPr>
            <a:fld id="{C565AFA3-78C0-4727-B626-E0E8A06B5FEB}" type="slidenum">
              <a:rPr lang="en-GB" smtClean="0"/>
              <a:pPr>
                <a:spcAft>
                  <a:spcPts val="600"/>
                </a:spcAft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83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A1962-355B-A2E2-5E2D-68DF5808B4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i="0" u="none" strike="noStrike" baseline="0" dirty="0">
                <a:solidFill>
                  <a:srgbClr val="323232"/>
                </a:solidFill>
                <a:latin typeface="Century Gothic" panose="020B0502020202020204" pitchFamily="34" charset="0"/>
              </a:rPr>
              <a:t>A new cancer treatment for solid </a:t>
            </a:r>
            <a:r>
              <a:rPr lang="en-US" b="0" i="0" u="none" strike="noStrike" baseline="0" dirty="0" err="1">
                <a:solidFill>
                  <a:srgbClr val="323232"/>
                </a:solidFill>
                <a:latin typeface="Century Gothic" panose="020B0502020202020204" pitchFamily="34" charset="0"/>
              </a:rPr>
              <a:t>tumours</a:t>
            </a:r>
            <a:r>
              <a:rPr lang="en-US" b="0" i="0" u="none" strike="noStrike" baseline="0" dirty="0">
                <a:solidFill>
                  <a:srgbClr val="323232"/>
                </a:solidFill>
                <a:latin typeface="Century Gothic" panose="020B0502020202020204" pitchFamily="34" charset="0"/>
              </a:rPr>
              <a:t> (</a:t>
            </a:r>
            <a:r>
              <a:rPr lang="en-US" b="0" i="0" u="none" strike="noStrike" baseline="0" dirty="0" err="1">
                <a:solidFill>
                  <a:srgbClr val="323232"/>
                </a:solidFill>
                <a:latin typeface="Century Gothic" panose="020B0502020202020204" pitchFamily="34" charset="0"/>
              </a:rPr>
              <a:t>Miraculon</a:t>
            </a:r>
            <a:r>
              <a:rPr lang="en-US" b="0" i="0" u="none" strike="noStrike" baseline="0" dirty="0">
                <a:solidFill>
                  <a:srgbClr val="323232"/>
                </a:solidFill>
                <a:latin typeface="Century Gothic" panose="020B0502020202020204" pitchFamily="34" charset="0"/>
              </a:rPr>
              <a:t>-B) is in development at GSK, data has been collected in our recent clinical trial comparing </a:t>
            </a:r>
            <a:r>
              <a:rPr lang="en-US" b="0" i="0" u="none" strike="noStrike" baseline="0" dirty="0" err="1">
                <a:solidFill>
                  <a:srgbClr val="323232"/>
                </a:solidFill>
                <a:latin typeface="Century Gothic" panose="020B0502020202020204" pitchFamily="34" charset="0"/>
              </a:rPr>
              <a:t>Miraculon</a:t>
            </a:r>
            <a:r>
              <a:rPr lang="en-US" b="0" i="0" u="none" strike="noStrike" baseline="0" dirty="0">
                <a:solidFill>
                  <a:srgbClr val="323232"/>
                </a:solidFill>
                <a:latin typeface="Century Gothic" panose="020B0502020202020204" pitchFamily="34" charset="0"/>
              </a:rPr>
              <a:t>-B to the current standard of care (i.e., referred to as the ‘control’). </a:t>
            </a:r>
          </a:p>
          <a:p>
            <a:endParaRPr lang="en-US" b="0" i="0" u="none" strike="noStrike" baseline="0" dirty="0">
              <a:solidFill>
                <a:srgbClr val="323232"/>
              </a:solidFill>
              <a:latin typeface="Century Gothic" panose="020B0502020202020204" pitchFamily="34" charset="0"/>
            </a:endParaRPr>
          </a:p>
          <a:p>
            <a:r>
              <a:rPr lang="en-US" b="0" i="0" u="none" strike="noStrike" baseline="0" dirty="0">
                <a:solidFill>
                  <a:srgbClr val="323232"/>
                </a:solidFill>
                <a:latin typeface="Century Gothic" panose="020B0502020202020204" pitchFamily="34" charset="0"/>
              </a:rPr>
              <a:t>The trial has completed,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and we need to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analyse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 the data and assess the effectiveness of </a:t>
            </a:r>
            <a:r>
              <a:rPr lang="en-US" b="0" i="0" u="none" strike="noStrike" baseline="0" dirty="0" err="1">
                <a:solidFill>
                  <a:srgbClr val="323232"/>
                </a:solidFill>
                <a:latin typeface="Century Gothic" panose="020B0502020202020204" pitchFamily="34" charset="0"/>
              </a:rPr>
              <a:t>Miraculon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-B. We need to compare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Miraculon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-B to the standard of care, and explore how different patient sub-groups may benefit differently from treatment. 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938B-34A6-7F80-5530-0B590787C52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78CFB-5FA8-58D1-D350-BDE0FCDFD62B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010628-17E1-C9A0-6C51-CF3D230DCF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FF1A48B-01A6-EEFA-9B79-38663076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CF01DAF-4156-2557-E5D9-41FE1196D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Picture Placeholder 2">
            <a:extLst>
              <a:ext uri="{FF2B5EF4-FFF2-40B4-BE49-F238E27FC236}">
                <a16:creationId xmlns:a16="http://schemas.microsoft.com/office/drawing/2014/main" id="{AAA0FFFA-D0FA-F98B-7538-F26D1B51A3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5" r="29165"/>
          <a:stretch/>
        </p:blipFill>
        <p:spPr>
          <a:xfrm>
            <a:off x="8172450" y="242888"/>
            <a:ext cx="3652838" cy="5848350"/>
          </a:xfrm>
        </p:spPr>
      </p:pic>
    </p:spTree>
    <p:extLst>
      <p:ext uri="{BB962C8B-B14F-4D97-AF65-F5344CB8AC3E}">
        <p14:creationId xmlns:p14="http://schemas.microsoft.com/office/powerpoint/2010/main" val="377202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1161C-108B-86EB-B539-3AE7490AE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l">
              <a:buNone/>
            </a:pPr>
            <a:endParaRPr lang="en-GB" b="0" i="0" u="none" strike="noStrike" baseline="0" dirty="0">
              <a:solidFill>
                <a:srgbClr val="000000"/>
              </a:solidFill>
              <a:latin typeface="Symbol" panose="05050102010706020507" pitchFamily="18" charset="2"/>
            </a:endParaRP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Do patients that take the GSK drug respond more to treatment compared to those in the control group? </a:t>
            </a:r>
          </a:p>
          <a:p>
            <a:endParaRPr lang="en-US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Can the age, weight or protein concentration of patients predict whether they will respond better to treatment or not? 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5DF73-A6EF-C1BC-E568-2EA6D1912A18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D5ED4-E451-E600-38C2-1C7AD82CE8A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C8C31E-644B-9AAA-12B6-73B0B97DD3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2EBBDA-5170-8D92-9CFD-05FB13FB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6D35255-C7ED-EBAC-FF1C-73CF3D34B6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6" descr="A picture containing plastic&#10;&#10;Description automatically generated">
            <a:extLst>
              <a:ext uri="{FF2B5EF4-FFF2-40B4-BE49-F238E27FC236}">
                <a16:creationId xmlns:a16="http://schemas.microsoft.com/office/drawing/2014/main" id="{1C0DF0CA-C549-AF4F-E562-BC114E37C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038" y="673775"/>
            <a:ext cx="4045485" cy="2377472"/>
          </a:xfrm>
          <a:prstGeom prst="rect">
            <a:avLst/>
          </a:prstGeom>
        </p:spPr>
      </p:pic>
      <p:pic>
        <p:nvPicPr>
          <p:cNvPr id="10" name="Picture 7" descr="A picture containing person, sewing machine, appliance&#10;&#10;Description automatically generated">
            <a:extLst>
              <a:ext uri="{FF2B5EF4-FFF2-40B4-BE49-F238E27FC236}">
                <a16:creationId xmlns:a16="http://schemas.microsoft.com/office/drawing/2014/main" id="{D4471EF3-B7C8-CFD5-DE4E-E493C1296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39" y="3301133"/>
            <a:ext cx="4045485" cy="26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3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Table&#10;&#10;Description automatically generated">
            <a:extLst>
              <a:ext uri="{FF2B5EF4-FFF2-40B4-BE49-F238E27FC236}">
                <a16:creationId xmlns:a16="http://schemas.microsoft.com/office/drawing/2014/main" id="{C1012722-5817-DB2C-D94D-F8BD56D7B3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0" r="19650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A1962-355B-A2E2-5E2D-68DF5808B4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332382"/>
            <a:ext cx="7554913" cy="4490737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GSK has shared 2 datasets,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clinical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-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study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csv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and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protein-levels.csv </a:t>
            </a:r>
            <a:endParaRPr lang="en-US" sz="18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The dataset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clinical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-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study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csv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contains 772 rows (patients) and 7 columns (variables). The “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response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” column is our target showing whether the patient has responded to treatment (“Yes”) or not (“No”).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The dataset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protein-levels.csv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contains 768 rows and 2 columns, The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protein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_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concentration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column shows the concentration of a protein that has been identified as </a:t>
            </a:r>
            <a:r>
              <a:rPr lang="en-US" sz="1800" b="0" i="0" u="none" strike="noStrike" baseline="0" dirty="0">
                <a:solidFill>
                  <a:srgbClr val="323232"/>
                </a:solidFill>
                <a:latin typeface="Century Gothic" panose="020B0502020202020204" pitchFamily="34" charset="0"/>
              </a:rPr>
              <a:t>a potential predictive </a:t>
            </a:r>
            <a:r>
              <a:rPr lang="en-US" sz="1800" b="0" i="1" u="none" strike="noStrike" baseline="0" dirty="0">
                <a:solidFill>
                  <a:srgbClr val="323232"/>
                </a:solidFill>
                <a:latin typeface="Century Gothic" panose="020B0502020202020204" pitchFamily="34" charset="0"/>
              </a:rPr>
              <a:t>biomarker </a:t>
            </a:r>
            <a:r>
              <a:rPr lang="en-US" sz="1800" b="0" i="0" u="none" strike="noStrike" baseline="0" dirty="0">
                <a:solidFill>
                  <a:srgbClr val="323232"/>
                </a:solidFill>
                <a:latin typeface="Century Gothic" panose="020B0502020202020204" pitchFamily="34" charset="0"/>
              </a:rPr>
              <a:t>for solid </a:t>
            </a:r>
            <a:r>
              <a:rPr lang="en-US" sz="1800" b="0" i="0" u="none" strike="noStrike" baseline="0" dirty="0" err="1">
                <a:solidFill>
                  <a:srgbClr val="323232"/>
                </a:solidFill>
                <a:latin typeface="Century Gothic" panose="020B0502020202020204" pitchFamily="34" charset="0"/>
              </a:rPr>
              <a:t>tumours</a:t>
            </a:r>
            <a:r>
              <a:rPr lang="en-US" sz="1800" b="0" i="0" u="none" strike="noStrike" baseline="0" dirty="0">
                <a:solidFill>
                  <a:srgbClr val="323232"/>
                </a:solidFill>
                <a:latin typeface="Century Gothic" panose="020B0502020202020204" pitchFamily="34" charset="0"/>
              </a:rPr>
              <a:t>. </a:t>
            </a:r>
          </a:p>
          <a:p>
            <a:r>
              <a:rPr lang="en-US" sz="1800" b="0" i="0" u="none" strike="noStrike" baseline="0" dirty="0">
                <a:solidFill>
                  <a:srgbClr val="323232"/>
                </a:solidFill>
                <a:latin typeface="Century Gothic" panose="020B0502020202020204" pitchFamily="34" charset="0"/>
              </a:rPr>
              <a:t>We want to investigate whether the concentration of the protein could predict whether the patient will respond or not to treatment. 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938B-34A6-7F80-5530-0B590787C52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78CFB-5FA8-58D1-D350-BDE0FCDFD62B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FF1A48B-01A6-EEFA-9B79-38663076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CF01DAF-4156-2557-E5D9-41FE1196D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8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312A1-05F2-3935-6DB0-3A86FEFD9A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6" y="1304101"/>
            <a:ext cx="5649176" cy="4490737"/>
          </a:xfrm>
        </p:spPr>
        <p:txBody>
          <a:bodyPr/>
          <a:lstStyle/>
          <a:p>
            <a:r>
              <a:rPr lang="en-US" dirty="0"/>
              <a:t>Duplicates removed</a:t>
            </a:r>
          </a:p>
          <a:p>
            <a:r>
              <a:rPr lang="en-US" dirty="0"/>
              <a:t>Missing values (weight, protein concentration)  imputed with mean of group (gender)</a:t>
            </a:r>
          </a:p>
          <a:p>
            <a:r>
              <a:rPr lang="en-US" dirty="0"/>
              <a:t>Outliers (underage) removed</a:t>
            </a:r>
          </a:p>
          <a:p>
            <a:r>
              <a:rPr lang="en-US" dirty="0"/>
              <a:t>Datasets merged via the ID column</a:t>
            </a:r>
          </a:p>
          <a:p>
            <a:r>
              <a:rPr lang="en-US" dirty="0"/>
              <a:t>Created BMI variable</a:t>
            </a:r>
          </a:p>
          <a:p>
            <a:r>
              <a:rPr lang="en-US" dirty="0"/>
              <a:t>Correlation Matrix</a:t>
            </a:r>
          </a:p>
          <a:p>
            <a:pPr lvl="1"/>
            <a:r>
              <a:rPr lang="en-US" sz="2200" dirty="0"/>
              <a:t>High correlation between response variable and protein concentration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9B941-24DE-0B7E-9D86-A4088EB8C127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29FB9-87CE-E1FC-4F56-C3B230481591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1F8C05-3674-3C3E-DD55-9EC9D33EA7E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868FA0-BC3C-5DC6-2FE3-883C99119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C07A01-67A2-EBF7-F189-C41AC34E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938" y="2209223"/>
            <a:ext cx="5106113" cy="4134427"/>
          </a:xfrm>
          <a:prstGeom prst="rect">
            <a:avLst/>
          </a:prstGeom>
        </p:spPr>
      </p:pic>
      <p:pic>
        <p:nvPicPr>
          <p:cNvPr id="2050" name="Picture 2" descr="The Python Logo | Python Software Foundation">
            <a:extLst>
              <a:ext uri="{FF2B5EF4-FFF2-40B4-BE49-F238E27FC236}">
                <a16:creationId xmlns:a16="http://schemas.microsoft.com/office/drawing/2014/main" id="{A2A59992-88EB-9919-F9E9-7A1E8AF1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04" y="511161"/>
            <a:ext cx="1645805" cy="5559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FBE6964-2848-4758-E6D4-1DADF0DD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316" y="506237"/>
            <a:ext cx="644911" cy="7475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F443D6-8C9A-79BA-E949-9F95A1D3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806" y="1486455"/>
            <a:ext cx="1548504" cy="626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cikit-learn - Wikipedia">
            <a:extLst>
              <a:ext uri="{FF2B5EF4-FFF2-40B4-BE49-F238E27FC236}">
                <a16:creationId xmlns:a16="http://schemas.microsoft.com/office/drawing/2014/main" id="{F759549E-497C-F47A-9975-B420B266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134" y="519126"/>
            <a:ext cx="1507960" cy="8117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lotly - Wikipedia">
            <a:extLst>
              <a:ext uri="{FF2B5EF4-FFF2-40B4-BE49-F238E27FC236}">
                <a16:creationId xmlns:a16="http://schemas.microsoft.com/office/drawing/2014/main" id="{DD2C266C-0E2F-C0FF-4AD2-17A521D9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175" y="1476804"/>
            <a:ext cx="1946082" cy="6453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AC5FC1B5-CE7B-301D-499A-4684CB1A91F9}"/>
              </a:ext>
            </a:extLst>
          </p:cNvPr>
          <p:cNvSpPr/>
          <p:nvPr/>
        </p:nvSpPr>
        <p:spPr>
          <a:xfrm>
            <a:off x="7510112" y="413225"/>
            <a:ext cx="644911" cy="1713885"/>
          </a:xfrm>
          <a:prstGeom prst="leftBrac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8588A4-FAEC-6F79-F259-307C46DAC731}"/>
              </a:ext>
            </a:extLst>
          </p:cNvPr>
          <p:cNvSpPr txBox="1"/>
          <p:nvPr/>
        </p:nvSpPr>
        <p:spPr>
          <a:xfrm>
            <a:off x="6602051" y="984299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600" dirty="0"/>
              <a:t>TOOLS</a:t>
            </a:r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71362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49A6E02-D43C-0165-7F70-3CBAE49029A6}"/>
              </a:ext>
            </a:extLst>
          </p:cNvPr>
          <p:cNvSpPr txBox="1"/>
          <p:nvPr/>
        </p:nvSpPr>
        <p:spPr>
          <a:xfrm>
            <a:off x="425207" y="118499"/>
            <a:ext cx="7579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kern="0" dirty="0">
                <a:solidFill>
                  <a:srgbClr val="F36633"/>
                </a:solidFill>
              </a:rPr>
              <a:t>Aggregation Insights</a:t>
            </a:r>
            <a:endParaRPr lang="en-GB" sz="3600" dirty="0">
              <a:solidFill>
                <a:srgbClr val="F3663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FECA6C-A5DA-53BB-C72C-E128E3B41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60115"/>
            <a:ext cx="1371791" cy="990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C6093C-9D8D-0E21-F522-8CF7DB77B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94459"/>
            <a:ext cx="1438476" cy="10288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A3C234-FD89-928D-BD00-E13B48499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64294"/>
            <a:ext cx="2200582" cy="1524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AEB73D-B92A-582E-46FC-BF816E666E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531123"/>
            <a:ext cx="1419423" cy="10288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15079B-9EE0-0BDE-E9E7-75135F0A4C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5702583"/>
            <a:ext cx="2162477" cy="952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72E7E0-5AB8-3D52-9B0D-3EB1327C829F}"/>
              </a:ext>
            </a:extLst>
          </p:cNvPr>
          <p:cNvSpPr txBox="1"/>
          <p:nvPr/>
        </p:nvSpPr>
        <p:spPr>
          <a:xfrm>
            <a:off x="8690464" y="849047"/>
            <a:ext cx="45719" cy="7932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25000" lnSpcReduction="20000"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dirty="0" err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D14180-28A4-6477-C1D2-C44948550177}"/>
              </a:ext>
            </a:extLst>
          </p:cNvPr>
          <p:cNvSpPr txBox="1"/>
          <p:nvPr/>
        </p:nvSpPr>
        <p:spPr>
          <a:xfrm>
            <a:off x="377517" y="679100"/>
            <a:ext cx="5718483" cy="617889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Century Gothic" panose="020B0502020202020204" pitchFamily="34" charset="0"/>
              </a:rPr>
              <a:t>a.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Compare mean age in two treatment groups</a:t>
            </a:r>
          </a:p>
          <a:p>
            <a:pPr marL="342900" indent="-342900">
              <a:buAutoNum type="alphaLcPeriod"/>
            </a:pPr>
            <a:endParaRPr lang="en-US" sz="16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endParaRPr lang="en-US" sz="16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GB" sz="16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b. Compare mean age </a:t>
            </a:r>
          </a:p>
          <a:p>
            <a:r>
              <a:rPr lang="en-GB" sz="16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in responders vs non-responders </a:t>
            </a:r>
          </a:p>
          <a:p>
            <a:endParaRPr lang="en-GB" sz="16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endParaRPr lang="en-GB" sz="16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endParaRPr lang="en-GB" sz="16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c. Compare responders and non-responders </a:t>
            </a:r>
          </a:p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in the two treatment arms </a:t>
            </a:r>
          </a:p>
          <a:p>
            <a:endParaRPr lang="en-US" sz="16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endParaRPr lang="en-US" sz="16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endParaRPr lang="en-US" sz="16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endParaRPr lang="en-US" sz="16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endParaRPr lang="en-US" sz="16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d. Compare mean weight </a:t>
            </a:r>
          </a:p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in responders/non-responders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etc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endParaRPr lang="en-US" sz="16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endParaRPr lang="en-US" sz="16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en-GB" sz="16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e. Compare protein concentration </a:t>
            </a:r>
          </a:p>
          <a:p>
            <a:r>
              <a:rPr lang="en-GB" sz="1600" b="0" i="0" u="none" strike="noStrike" baseline="0" dirty="0">
                <a:solidFill>
                  <a:srgbClr val="000000"/>
                </a:solidFill>
                <a:latin typeface="Century Gothic" panose="020B0502020202020204" pitchFamily="34" charset="0"/>
              </a:rPr>
              <a:t>in responders vs non responders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031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49A6E02-D43C-0165-7F70-3CBAE49029A6}"/>
              </a:ext>
            </a:extLst>
          </p:cNvPr>
          <p:cNvSpPr txBox="1"/>
          <p:nvPr/>
        </p:nvSpPr>
        <p:spPr>
          <a:xfrm>
            <a:off x="443864" y="127345"/>
            <a:ext cx="7579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kern="0" dirty="0">
                <a:solidFill>
                  <a:srgbClr val="F36633"/>
                </a:solidFill>
              </a:rPr>
              <a:t>Visualizing</a:t>
            </a:r>
            <a:endParaRPr lang="en-GB" sz="3600" dirty="0">
              <a:solidFill>
                <a:srgbClr val="F36633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5F892D2-4218-70FA-5153-C67069A0B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523" y="3700268"/>
            <a:ext cx="6667827" cy="31577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6B0C6F-EFAD-2B08-CE12-D4F69B603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37" y="876133"/>
            <a:ext cx="5644477" cy="29343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8DF674-CC23-48A1-A825-579571568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589" y="765955"/>
            <a:ext cx="5737694" cy="30444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95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49A6E02-D43C-0165-7F70-3CBAE49029A6}"/>
              </a:ext>
            </a:extLst>
          </p:cNvPr>
          <p:cNvSpPr txBox="1"/>
          <p:nvPr/>
        </p:nvSpPr>
        <p:spPr>
          <a:xfrm>
            <a:off x="487924" y="181678"/>
            <a:ext cx="7579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kern="0" dirty="0">
                <a:solidFill>
                  <a:srgbClr val="F36633"/>
                </a:solidFill>
              </a:rPr>
              <a:t>Modelling</a:t>
            </a:r>
            <a:endParaRPr lang="en-GB" sz="3600" dirty="0">
              <a:solidFill>
                <a:srgbClr val="F36633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91CBE0-DBCC-6CB5-EAFB-E13AAB33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761" y="882915"/>
            <a:ext cx="3038534" cy="30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24E17-EA52-5DB7-2BD0-00F8AD1C4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689" y="4134173"/>
            <a:ext cx="4828622" cy="22333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DA2FE3-F2EA-B1B7-FA36-1D2D765EF998}"/>
              </a:ext>
            </a:extLst>
          </p:cNvPr>
          <p:cNvSpPr txBox="1"/>
          <p:nvPr/>
        </p:nvSpPr>
        <p:spPr>
          <a:xfrm>
            <a:off x="2480985" y="670190"/>
            <a:ext cx="4121678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800" dirty="0"/>
              <a:t>Ratio of Outcome Variable</a:t>
            </a:r>
            <a:endParaRPr lang="en-GB" sz="18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E5A34-DCCB-E806-2B13-CC661B68094A}"/>
              </a:ext>
            </a:extLst>
          </p:cNvPr>
          <p:cNvSpPr txBox="1"/>
          <p:nvPr/>
        </p:nvSpPr>
        <p:spPr>
          <a:xfrm>
            <a:off x="7650177" y="670190"/>
            <a:ext cx="2677317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800" dirty="0"/>
              <a:t>Train / Test Split</a:t>
            </a:r>
            <a:endParaRPr lang="en-GB" sz="18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E61D1A-0A8D-77A7-969F-B03C59E2A325}"/>
              </a:ext>
            </a:extLst>
          </p:cNvPr>
          <p:cNvSpPr txBox="1"/>
          <p:nvPr/>
        </p:nvSpPr>
        <p:spPr>
          <a:xfrm>
            <a:off x="5264004" y="3532856"/>
            <a:ext cx="2677317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800" dirty="0"/>
              <a:t>ML Results</a:t>
            </a:r>
            <a:endParaRPr lang="en-GB" sz="1800" dirty="0" err="1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A941D0-9A68-5786-44A7-AF624BE67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906" y="1233752"/>
            <a:ext cx="4803858" cy="23368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81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3C840-495D-B262-342C-7632F4B6F384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05 May 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A907-A9BA-01B5-F3A4-705BACC6C2B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9C1915-C332-3F32-ED51-DD3CAEEFCDD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C121A5-ED1D-1307-D639-73B2ADB97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&amp; Feature Importance</a:t>
            </a:r>
            <a:endParaRPr lang="en-GB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BD5DF658-5D2A-A9C1-9A4A-25E8C0A6C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99" y="1369453"/>
            <a:ext cx="6300502" cy="34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DB2569-4464-25A4-3312-661B6833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73" y="1416256"/>
            <a:ext cx="3626509" cy="3633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181437-4715-9230-DBE4-00181FCB94DC}"/>
              </a:ext>
            </a:extLst>
          </p:cNvPr>
          <p:cNvSpPr txBox="1"/>
          <p:nvPr/>
        </p:nvSpPr>
        <p:spPr>
          <a:xfrm>
            <a:off x="5405878" y="4797834"/>
            <a:ext cx="6637694" cy="994566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lnSpcReduction="10000"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000" b="0" i="0" dirty="0">
                <a:solidFill>
                  <a:srgbClr val="292929"/>
                </a:solidFill>
                <a:effectLst/>
                <a:latin typeface="source-serif-pro"/>
              </a:rPr>
              <a:t>The Shapley value of a given feature is calculated as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000" b="0" i="0" dirty="0">
                <a:solidFill>
                  <a:srgbClr val="292929"/>
                </a:solidFill>
                <a:effectLst/>
                <a:latin typeface="source-serif-pro"/>
              </a:rPr>
              <a:t> the average marginal contribution to the overall model score.</a:t>
            </a:r>
            <a:endParaRPr lang="en-GB" sz="2800" dirty="0" err="1"/>
          </a:p>
        </p:txBody>
      </p:sp>
    </p:spTree>
    <p:extLst>
      <p:ext uri="{BB962C8B-B14F-4D97-AF65-F5344CB8AC3E}">
        <p14:creationId xmlns:p14="http://schemas.microsoft.com/office/powerpoint/2010/main" val="1053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GSK " val="DqY5De45"/>
  <p:tag name="ARTICULATE_SLIDE_COUNT" val="30"/>
  <p:tag name="ARTICULATE_PROJECT_OPEN" val="0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GSK 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>
          <a:noFill/>
          <a:headEnd/>
          <a:tailEnd/>
        </a:ln>
        <a:effectLst/>
      </a:spPr>
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<a:prstTxWarp prst="textNoShape">
          <a:avLst/>
        </a:prstTxWarp>
        <a:noAutofit/>
      </a:bodyPr>
      <a:lstStyle>
        <a:defPPr marL="285750" indent="-285750" algn="l" eaLnBrk="0" fontAlgn="auto" hangingPunct="0">
          <a:spcBef>
            <a:spcPts val="300"/>
          </a:spcBef>
          <a:spcAft>
            <a:spcPts val="300"/>
          </a:spcAft>
          <a:buClr>
            <a:schemeClr val="tx2"/>
          </a:buClr>
          <a:buSzPct val="110000"/>
          <a:buFont typeface="Arial" panose="020B0604020202020204" pitchFamily="34" charset="0"/>
          <a:buChar char="•"/>
          <a:defRPr sz="1600" kern="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0000" tIns="180000" rIns="180000" bIns="180000" rtlCol="0">
        <a:normAutofit/>
      </a:bodyPr>
      <a:lstStyle>
        <a:defPPr marL="285750" indent="-285750" algn="l">
          <a:spcBef>
            <a:spcPts val="300"/>
          </a:spcBef>
          <a:spcAft>
            <a:spcPts val="300"/>
          </a:spcAft>
          <a:buClr>
            <a:schemeClr val="tx2"/>
          </a:buClr>
          <a:buSzPct val="110000"/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SK_New_PPT_16x9_Template_Sep22_v2  -  Read-Only" id="{EE3E7A9B-3AB6-4322-B87F-828C0A0D3317}" vid="{EC6655C6-C3EC-4531-B19E-81C81EAA6C18}"/>
    </a:ext>
  </a:extLst>
</a:theme>
</file>

<file path=ppt/theme/theme2.xml><?xml version="1.0" encoding="utf-8"?>
<a:theme xmlns:a="http://schemas.openxmlformats.org/drawingml/2006/main" name="GSK 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>
          <a:noFill/>
          <a:headEnd/>
          <a:tailEnd/>
        </a:ln>
        <a:effectLst/>
      </a:spPr>
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<a:prstTxWarp prst="textNoShape">
          <a:avLst/>
        </a:prstTxWarp>
        <a:noAutofit/>
      </a:bodyPr>
      <a:lstStyle>
        <a:defPPr marL="285750" indent="-285750" algn="l" eaLnBrk="0" fontAlgn="auto" hangingPunct="0">
          <a:spcBef>
            <a:spcPts val="300"/>
          </a:spcBef>
          <a:spcAft>
            <a:spcPts val="300"/>
          </a:spcAft>
          <a:buClr>
            <a:schemeClr val="tx2"/>
          </a:buClr>
          <a:buSzPct val="110000"/>
          <a:buFont typeface="Arial" panose="020B0604020202020204" pitchFamily="34" charset="0"/>
          <a:buChar char="•"/>
          <a:defRPr sz="1600" kern="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0000" tIns="180000" rIns="180000" bIns="180000" rtlCol="0">
        <a:normAutofit/>
      </a:bodyPr>
      <a:lstStyle>
        <a:defPPr marL="285750" indent="-285750" algn="l">
          <a:spcBef>
            <a:spcPts val="300"/>
          </a:spcBef>
          <a:spcAft>
            <a:spcPts val="300"/>
          </a:spcAft>
          <a:buClr>
            <a:schemeClr val="tx2"/>
          </a:buClr>
          <a:buSzPct val="110000"/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SK_New_PPT_16x9_Template_Sep22_v2  -  Read-Only" id="{EE3E7A9B-3AB6-4322-B87F-828C0A0D3317}" vid="{EC6655C6-C3EC-4531-B19E-81C81EAA6C18}"/>
    </a:ext>
  </a:extLst>
</a:theme>
</file>

<file path=ppt/theme/theme3.xml><?xml version="1.0" encoding="utf-8"?>
<a:theme xmlns:a="http://schemas.openxmlformats.org/drawingml/2006/main" name="GSK 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>
          <a:noFill/>
          <a:headEnd/>
          <a:tailEnd/>
        </a:ln>
        <a:effectLst/>
      </a:spPr>
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<a:prstTxWarp prst="textNoShape">
          <a:avLst/>
        </a:prstTxWarp>
        <a:noAutofit/>
      </a:bodyPr>
      <a:lstStyle>
        <a:defPPr marL="285750" indent="-285750" algn="l" eaLnBrk="0" fontAlgn="auto" hangingPunct="0">
          <a:spcBef>
            <a:spcPts val="300"/>
          </a:spcBef>
          <a:spcAft>
            <a:spcPts val="300"/>
          </a:spcAft>
          <a:buClr>
            <a:schemeClr val="tx2"/>
          </a:buClr>
          <a:buSzPct val="110000"/>
          <a:buFont typeface="Arial" panose="020B0604020202020204" pitchFamily="34" charset="0"/>
          <a:buChar char="•"/>
          <a:defRPr sz="1600" kern="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0000" tIns="180000" rIns="180000" bIns="180000" rtlCol="0">
        <a:normAutofit/>
      </a:bodyPr>
      <a:lstStyle>
        <a:defPPr marL="285750" indent="-285750" algn="l">
          <a:spcBef>
            <a:spcPts val="300"/>
          </a:spcBef>
          <a:spcAft>
            <a:spcPts val="300"/>
          </a:spcAft>
          <a:buClr>
            <a:schemeClr val="tx2"/>
          </a:buClr>
          <a:buSzPct val="110000"/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SK_New_PPT_16x9_Template_Sep22_v2  -  Read-Only" id="{EE3E7A9B-3AB6-4322-B87F-828C0A0D3317}" vid="{EC6655C6-C3EC-4531-B19E-81C81EAA6C18}"/>
    </a:ext>
  </a:extLst>
</a:theme>
</file>

<file path=ppt/theme/theme4.xml><?xml version="1.0" encoding="utf-8"?>
<a:theme xmlns:a="http://schemas.openxmlformats.org/drawingml/2006/main" name="Office Theme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7BC96C53AC91448B24931B71C72744" ma:contentTypeVersion="6" ma:contentTypeDescription="Create a new document." ma:contentTypeScope="" ma:versionID="be9719ac43962b704393c787678fb391">
  <xsd:schema xmlns:xsd="http://www.w3.org/2001/XMLSchema" xmlns:xs="http://www.w3.org/2001/XMLSchema" xmlns:p="http://schemas.microsoft.com/office/2006/metadata/properties" xmlns:ns2="3078a058-1d05-4856-b739-01fbaabd08f7" xmlns:ns3="5f224914-cb98-4559-82bc-ec7a0cb14ab2" targetNamespace="http://schemas.microsoft.com/office/2006/metadata/properties" ma:root="true" ma:fieldsID="2f43bd68f541077f4e25c20359c7baa4" ns2:_="" ns3:_="">
    <xsd:import namespace="3078a058-1d05-4856-b739-01fbaabd08f7"/>
    <xsd:import namespace="5f224914-cb98-4559-82bc-ec7a0cb14a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78a058-1d05-4856-b739-01fbaabd08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224914-cb98-4559-82bc-ec7a0cb14ab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1C50CB0-419D-4C36-98C1-A36EDF741C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4A3EDD-226F-42B8-B4A9-8A15EC939463}">
  <ds:schemaRefs>
    <ds:schemaRef ds:uri="3078a058-1d05-4856-b739-01fbaabd08f7"/>
    <ds:schemaRef ds:uri="5f224914-cb98-4559-82bc-ec7a0cb14a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7FC8329-C6F9-417B-AFDE-5E22243E6E66}">
  <ds:schemaRefs>
    <ds:schemaRef ds:uri="3078a058-1d05-4856-b739-01fbaabd08f7"/>
    <ds:schemaRef ds:uri="5f224914-cb98-4559-82bc-ec7a0cb14ab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GSK_New_PPT_16x9_Template_Sep22_v3</Template>
  <TotalTime>0</TotalTime>
  <Words>606</Words>
  <Application>Microsoft Office PowerPoint</Application>
  <PresentationFormat>Widescreen</PresentationFormat>
  <Paragraphs>90</Paragraphs>
  <Slides>11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Century Gothic</vt:lpstr>
      <vt:lpstr>source-serif-pro</vt:lpstr>
      <vt:lpstr>Symbol</vt:lpstr>
      <vt:lpstr>GSK </vt:lpstr>
      <vt:lpstr>GSK </vt:lpstr>
      <vt:lpstr>GSK </vt:lpstr>
      <vt:lpstr>think-cell Slide</vt:lpstr>
      <vt:lpstr>GSK - DIGDATA ONLINE STEP-UP CAREER CHALLENGE  PATH A: HELPING THE TEAM WITH DATA ANALYSIS</vt:lpstr>
      <vt:lpstr>The Problem</vt:lpstr>
      <vt:lpstr>Questions</vt:lpstr>
      <vt:lpstr>Data Description</vt:lpstr>
      <vt:lpstr>Exploratory Data Analysis</vt:lpstr>
      <vt:lpstr>PowerPoint Presentation</vt:lpstr>
      <vt:lpstr>PowerPoint Presentation</vt:lpstr>
      <vt:lpstr>PowerPoint Presentation</vt:lpstr>
      <vt:lpstr>Logistic Regression &amp; Feature Importance</vt:lpstr>
      <vt:lpstr>Answers and 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DigData – boiler plate slides</dc:title>
  <dc:creator>Doug Thompson</dc:creator>
  <cp:lastModifiedBy>Marcos Fabietti</cp:lastModifiedBy>
  <cp:revision>18</cp:revision>
  <dcterms:created xsi:type="dcterms:W3CDTF">2023-04-13T15:02:20Z</dcterms:created>
  <dcterms:modified xsi:type="dcterms:W3CDTF">2023-05-05T15:09:17Z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0x010100577BC96C53AC91448B24931B71C72744</vt:lpwstr>
  </property>
  <property fmtid="{D5CDD505-2E9C-101B-9397-08002B2CF9AE}" pid="3" name="MediaServiceImageTags">
    <vt:lpwstr/>
  </property>
  <property fmtid="{D5CDD505-2E9C-101B-9397-08002B2CF9AE}" pid="4" name="ArticulateGUID">
    <vt:lpwstr>15CDE283-B26F-4D28-871F-EAED173C219D</vt:lpwstr>
  </property>
  <property fmtid="{D5CDD505-2E9C-101B-9397-08002B2CF9AE}" pid="5" name="ArticulatePath">
    <vt:lpwstr>Presentation1</vt:lpwstr>
  </property>
</Properties>
</file>